
<file path=[Content_Types].xml><?xml version="1.0" encoding="utf-8"?>
<Types xmlns="http://schemas.openxmlformats.org/package/2006/content-types">
  <Default Extension="gif" ContentType="image/gif"/>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charts/chart5.xml" ContentType="application/vnd.openxmlformats-officedocument.drawingml.chart+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charts/chart4.xml" ContentType="application/vnd.openxmlformats-officedocument.drawingml.chart+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charts/chart3.xml" ContentType="application/vnd.openxmlformats-officedocument.drawingml.char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charts/chart2.xml" ContentType="application/vnd.openxmlformats-officedocument.drawingml.chart+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drawings/drawing3.xml" ContentType="application/vnd.openxmlformats-officedocument.drawingml.chartshapes+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charts/chart1.xml" ContentType="application/vnd.openxmlformats-officedocument.drawingml.chart+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drawings/drawing1.xml" ContentType="application/vnd.openxmlformats-officedocument.drawingml.chartshapes+xml"/>
  <Default Extension="wdp" ContentType="image/vnd.ms-photo"/>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sldIdLst>
    <p:sldId id="307" r:id="rId2"/>
    <p:sldId id="305" r:id="rId3"/>
    <p:sldId id="279" r:id="rId4"/>
    <p:sldId id="280" r:id="rId5"/>
    <p:sldId id="281" r:id="rId6"/>
    <p:sldId id="308" r:id="rId7"/>
    <p:sldId id="285" r:id="rId8"/>
    <p:sldId id="309" r:id="rId9"/>
    <p:sldId id="321" r:id="rId10"/>
    <p:sldId id="287" r:id="rId11"/>
    <p:sldId id="284" r:id="rId12"/>
    <p:sldId id="291" r:id="rId13"/>
    <p:sldId id="288" r:id="rId14"/>
    <p:sldId id="322" r:id="rId15"/>
    <p:sldId id="292" r:id="rId16"/>
    <p:sldId id="296" r:id="rId17"/>
    <p:sldId id="295" r:id="rId18"/>
    <p:sldId id="297" r:id="rId19"/>
    <p:sldId id="298" r:id="rId20"/>
    <p:sldId id="299" r:id="rId21"/>
    <p:sldId id="300" r:id="rId22"/>
    <p:sldId id="316" r:id="rId23"/>
    <p:sldId id="317" r:id="rId24"/>
    <p:sldId id="271" r:id="rId25"/>
    <p:sldId id="272" r:id="rId26"/>
    <p:sldId id="310" r:id="rId27"/>
    <p:sldId id="323" r:id="rId28"/>
    <p:sldId id="273" r:id="rId29"/>
    <p:sldId id="259" r:id="rId30"/>
    <p:sldId id="312" r:id="rId31"/>
    <p:sldId id="313" r:id="rId32"/>
    <p:sldId id="260" r:id="rId33"/>
    <p:sldId id="324" r:id="rId34"/>
    <p:sldId id="318" r:id="rId35"/>
    <p:sldId id="326" r:id="rId36"/>
    <p:sldId id="327" r:id="rId37"/>
    <p:sldId id="31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900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2543" autoAdjust="0"/>
    <p:restoredTop sz="80940" autoAdjust="0"/>
  </p:normalViewPr>
  <p:slideViewPr>
    <p:cSldViewPr snapToGrid="0" snapToObjects="1">
      <p:cViewPr>
        <p:scale>
          <a:sx n="100" d="100"/>
          <a:sy n="100" d="100"/>
        </p:scale>
        <p:origin x="-496" y="-88"/>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576"/>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4" TargetMode="External"/><Relationship Id="rId2"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oleObject" Target="Workbook14"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14" TargetMode="External"/><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oleObject" Target="Workbook14" TargetMode="External"/><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34"/>
  <c:chart>
    <c:view3D>
      <c:rotX val="30"/>
      <c:perspective val="30"/>
    </c:view3D>
    <c:plotArea>
      <c:layout>
        <c:manualLayout>
          <c:layoutTarget val="inner"/>
          <c:xMode val="edge"/>
          <c:yMode val="edge"/>
          <c:x val="0.000516474696861239"/>
          <c:y val="0.163232528626229"/>
          <c:w val="0.844697078154487"/>
          <c:h val="0.834707103919702"/>
        </c:manualLayout>
      </c:layout>
      <c:pie3DChart>
        <c:varyColors val="1"/>
        <c:ser>
          <c:idx val="0"/>
          <c:order val="0"/>
          <c:dLbls>
            <c:dLbl>
              <c:idx val="0"/>
              <c:layout>
                <c:manualLayout>
                  <c:x val="-0.178379807379449"/>
                  <c:y val="0.000981511926393816"/>
                </c:manualLayout>
              </c:layout>
              <c:spPr/>
              <c:txPr>
                <a:bodyPr/>
                <a:lstStyle/>
                <a:p>
                  <a:pPr>
                    <a:defRPr sz="2800" b="1">
                      <a:solidFill>
                        <a:srgbClr val="4072A1"/>
                      </a:solidFill>
                      <a:latin typeface=""/>
                    </a:defRPr>
                  </a:pPr>
                  <a:endParaRPr lang="en-US"/>
                </a:p>
              </c:txPr>
              <c:showVal val="1"/>
            </c:dLbl>
            <c:dLbl>
              <c:idx val="1"/>
              <c:layout>
                <c:manualLayout>
                  <c:x val="-0.00792905793800563"/>
                  <c:y val="-0.138212627267745"/>
                </c:manualLayout>
              </c:layout>
              <c:spPr/>
              <c:txPr>
                <a:bodyPr/>
                <a:lstStyle/>
                <a:p>
                  <a:pPr>
                    <a:defRPr sz="2800" b="1">
                      <a:solidFill>
                        <a:srgbClr val="AE4744"/>
                      </a:solidFill>
                      <a:latin typeface=""/>
                    </a:defRPr>
                  </a:pPr>
                  <a:endParaRPr lang="en-US"/>
                </a:p>
              </c:txPr>
              <c:showVal val="1"/>
            </c:dLbl>
            <c:dLbl>
              <c:idx val="2"/>
              <c:layout>
                <c:manualLayout>
                  <c:x val="-0.0615912886922192"/>
                  <c:y val="0.100217184390413"/>
                </c:manualLayout>
              </c:layout>
              <c:showVal val="1"/>
            </c:dLbl>
            <c:dLbl>
              <c:idx val="3"/>
              <c:layout>
                <c:manualLayout>
                  <c:x val="-0.0794014229626255"/>
                  <c:y val="0.0746088950419659"/>
                </c:manualLayout>
              </c:layout>
              <c:showVal val="1"/>
            </c:dLbl>
            <c:txPr>
              <a:bodyPr/>
              <a:lstStyle/>
              <a:p>
                <a:pPr>
                  <a:defRPr sz="2800" b="1">
                    <a:latin typeface=""/>
                  </a:defRPr>
                </a:pPr>
                <a:endParaRPr lang="en-US"/>
              </a:p>
            </c:txPr>
            <c:showVal val="1"/>
          </c:dLbls>
          <c:cat>
            <c:strRef>
              <c:f>Sheet1!$A$1:$A$6</c:f>
              <c:strCache>
                <c:ptCount val="6"/>
                <c:pt idx="0">
                  <c:v>Archea</c:v>
                </c:pt>
                <c:pt idx="1">
                  <c:v>Bacteria</c:v>
                </c:pt>
                <c:pt idx="2">
                  <c:v>Protists</c:v>
                </c:pt>
                <c:pt idx="3">
                  <c:v>Fungi</c:v>
                </c:pt>
                <c:pt idx="4">
                  <c:v>Plants</c:v>
                </c:pt>
                <c:pt idx="5">
                  <c:v>Animals</c:v>
                </c:pt>
              </c:strCache>
            </c:strRef>
          </c:cat>
          <c:val>
            <c:numRef>
              <c:f>Sheet1!$B$1:$B$6</c:f>
              <c:numCache>
                <c:formatCode>0%</c:formatCode>
                <c:ptCount val="6"/>
                <c:pt idx="0">
                  <c:v>0.01</c:v>
                </c:pt>
                <c:pt idx="1">
                  <c:v>0.01</c:v>
                </c:pt>
                <c:pt idx="2">
                  <c:v>0.04</c:v>
                </c:pt>
                <c:pt idx="3">
                  <c:v>0.05</c:v>
                </c:pt>
                <c:pt idx="4">
                  <c:v>0.18</c:v>
                </c:pt>
                <c:pt idx="5">
                  <c:v>0.73</c:v>
                </c:pt>
              </c:numCache>
            </c:numRef>
          </c:val>
        </c:ser>
        <c:dLbls>
          <c:showVal val="1"/>
        </c:dLbls>
      </c:pie3DChart>
      <c:spPr>
        <a:noFill/>
        <a:ln w="25400">
          <a:noFill/>
        </a:ln>
      </c:spPr>
    </c:plotArea>
    <c:plotVisOnly val="1"/>
    <c:dispBlanksAs val="zero"/>
  </c:chart>
  <c:spPr>
    <a:solidFill>
      <a:schemeClr val="tx1"/>
    </a:solid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view3D>
      <c:rotX val="30"/>
      <c:perspective val="30"/>
    </c:view3D>
    <c:plotArea>
      <c:layout>
        <c:manualLayout>
          <c:layoutTarget val="inner"/>
          <c:xMode val="edge"/>
          <c:yMode val="edge"/>
          <c:x val="0.0"/>
          <c:y val="0.164351851851852"/>
          <c:w val="0.844444444444444"/>
          <c:h val="0.834259259259259"/>
        </c:manualLayout>
      </c:layout>
      <c:pie3DChart>
        <c:varyColors val="1"/>
        <c:ser>
          <c:idx val="0"/>
          <c:order val="0"/>
          <c:dLbls>
            <c:delete val="1"/>
          </c:dLbls>
          <c:cat>
            <c:strRef>
              <c:f>Sheet1!$A$27:$A$36</c:f>
              <c:strCache>
                <c:ptCount val="2"/>
                <c:pt idx="0">
                  <c:v>Beetles</c:v>
                </c:pt>
                <c:pt idx="1">
                  <c:v>Others</c:v>
                </c:pt>
              </c:strCache>
            </c:strRef>
          </c:cat>
          <c:val>
            <c:numRef>
              <c:f>Sheet1!$B$27:$B$36</c:f>
              <c:numCache>
                <c:formatCode>0%</c:formatCode>
                <c:ptCount val="10"/>
                <c:pt idx="0">
                  <c:v>0.33</c:v>
                </c:pt>
                <c:pt idx="1">
                  <c:v>0.67</c:v>
                </c:pt>
              </c:numCache>
            </c:numRef>
          </c:val>
        </c:ser>
        <c:dLbls>
          <c:showCatName val="1"/>
          <c:showPercent val="1"/>
        </c:dLbls>
      </c:pie3DChart>
    </c:plotArea>
    <c:plotVisOnly val="1"/>
    <c:dispBlanksAs val="zero"/>
  </c:chart>
  <c:txPr>
    <a:bodyPr/>
    <a:lstStyle/>
    <a:p>
      <a:pPr>
        <a:defRPr sz="2800" b="1">
          <a:latin typeface="Candara"/>
          <a:cs typeface="Candara"/>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hart>
    <c:view3D>
      <c:rotX val="30"/>
      <c:perspective val="30"/>
    </c:view3D>
    <c:plotArea>
      <c:layout>
        <c:manualLayout>
          <c:layoutTarget val="inner"/>
          <c:xMode val="edge"/>
          <c:yMode val="edge"/>
          <c:x val="0.0"/>
          <c:y val="0.164351851851852"/>
          <c:w val="0.844444444444444"/>
          <c:h val="0.834259259259259"/>
        </c:manualLayout>
      </c:layout>
      <c:pie3DChart>
        <c:varyColors val="1"/>
        <c:ser>
          <c:idx val="0"/>
          <c:order val="0"/>
          <c:dLbls>
            <c:dLbl>
              <c:idx val="0"/>
              <c:layout>
                <c:manualLayout>
                  <c:x val="-0.295486493875765"/>
                  <c:y val="-0.131274715660542"/>
                </c:manualLayout>
              </c:layout>
              <c:tx>
                <c:rich>
                  <a:bodyPr/>
                  <a:lstStyle/>
                  <a:p>
                    <a:r>
                      <a:rPr lang="en-US" dirty="0"/>
                      <a:t>Insects</a:t>
                    </a:r>
                    <a:r>
                      <a:rPr lang="en-US" dirty="0" smtClean="0"/>
                      <a:t>
74%</a:t>
                    </a:r>
                    <a:endParaRPr lang="en-US" dirty="0"/>
                  </a:p>
                </c:rich>
              </c:tx>
              <c:showCatName val="1"/>
              <c:showPercent val="1"/>
            </c:dLbl>
            <c:dLbl>
              <c:idx val="1"/>
              <c:layout/>
              <c:tx>
                <c:rich>
                  <a:bodyPr/>
                  <a:lstStyle/>
                  <a:p>
                    <a:r>
                      <a:rPr lang="en-US"/>
                      <a:t>Others</a:t>
                    </a:r>
                    <a:r>
                      <a:rPr lang="en-US" smtClean="0"/>
                      <a:t>
26%</a:t>
                    </a:r>
                    <a:endParaRPr lang="en-US"/>
                  </a:p>
                </c:rich>
              </c:tx>
              <c:showCatName val="1"/>
              <c:showPercent val="1"/>
            </c:dLbl>
            <c:showCatName val="1"/>
            <c:showPercent val="1"/>
          </c:dLbls>
          <c:cat>
            <c:strRef>
              <c:f>Sheet1!$C$27:$C$28</c:f>
              <c:strCache>
                <c:ptCount val="2"/>
                <c:pt idx="0">
                  <c:v>Insects</c:v>
                </c:pt>
                <c:pt idx="1">
                  <c:v>Others</c:v>
                </c:pt>
              </c:strCache>
            </c:strRef>
          </c:cat>
          <c:val>
            <c:numRef>
              <c:f>Sheet1!$D$27:$D$28</c:f>
              <c:numCache>
                <c:formatCode>0%</c:formatCode>
                <c:ptCount val="2"/>
                <c:pt idx="0">
                  <c:v>0.74</c:v>
                </c:pt>
                <c:pt idx="1">
                  <c:v>0.36</c:v>
                </c:pt>
              </c:numCache>
            </c:numRef>
          </c:val>
        </c:ser>
        <c:dLbls>
          <c:showCatName val="1"/>
          <c:showPercent val="1"/>
        </c:dLbls>
      </c:pie3DChart>
    </c:plotArea>
    <c:plotVisOnly val="1"/>
    <c:dispBlanksAs val="zero"/>
  </c:chart>
  <c:txPr>
    <a:bodyPr/>
    <a:lstStyle/>
    <a:p>
      <a:pPr>
        <a:defRPr sz="2800" b="1">
          <a:latin typeface="Candara"/>
          <a:cs typeface="Candara"/>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hart>
    <c:view3D>
      <c:rotX val="30"/>
      <c:perspective val="30"/>
    </c:view3D>
    <c:plotArea>
      <c:layout>
        <c:manualLayout>
          <c:layoutTarget val="inner"/>
          <c:xMode val="edge"/>
          <c:yMode val="edge"/>
          <c:x val="0.0"/>
          <c:y val="0.164351851851852"/>
          <c:w val="0.844444444444444"/>
          <c:h val="0.834259259259259"/>
        </c:manualLayout>
      </c:layout>
      <c:pie3DChart>
        <c:varyColors val="1"/>
        <c:ser>
          <c:idx val="0"/>
          <c:order val="0"/>
          <c:dLbls>
            <c:delete val="1"/>
          </c:dLbls>
          <c:cat>
            <c:strRef>
              <c:f>Sheet1!$E$37:$E$38</c:f>
              <c:strCache>
                <c:ptCount val="2"/>
                <c:pt idx="0">
                  <c:v>Arthropods</c:v>
                </c:pt>
                <c:pt idx="1">
                  <c:v>Others</c:v>
                </c:pt>
              </c:strCache>
            </c:strRef>
          </c:cat>
          <c:val>
            <c:numRef>
              <c:f>Sheet1!$F$37:$F$38</c:f>
              <c:numCache>
                <c:formatCode>0%</c:formatCode>
                <c:ptCount val="2"/>
                <c:pt idx="0">
                  <c:v>0.89</c:v>
                </c:pt>
                <c:pt idx="1">
                  <c:v>0.11</c:v>
                </c:pt>
              </c:numCache>
            </c:numRef>
          </c:val>
        </c:ser>
        <c:dLbls>
          <c:showCatName val="1"/>
          <c:showPercent val="1"/>
        </c:dLbls>
      </c:pie3DChart>
    </c:plotArea>
    <c:plotVisOnly val="1"/>
    <c:dispBlanksAs val="zero"/>
  </c:chart>
  <c:txPr>
    <a:bodyPr/>
    <a:lstStyle/>
    <a:p>
      <a:pPr>
        <a:defRPr sz="2800" b="1">
          <a:latin typeface="Candara"/>
          <a:cs typeface="Candara"/>
        </a:defRPr>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18"/>
  <c:chart>
    <c:view3D>
      <c:rotX val="30"/>
      <c:perspective val="30"/>
    </c:view3D>
    <c:plotArea>
      <c:layout/>
      <c:pie3DChart>
        <c:varyColors val="1"/>
        <c:ser>
          <c:idx val="0"/>
          <c:order val="0"/>
          <c:dLbls>
            <c:delete val="1"/>
          </c:dLbls>
          <c:cat>
            <c:strRef>
              <c:f>Sheet1!$H$37:$H$38</c:f>
              <c:strCache>
                <c:ptCount val="2"/>
                <c:pt idx="0">
                  <c:v>Invertebrates</c:v>
                </c:pt>
                <c:pt idx="1">
                  <c:v>Vertebrates</c:v>
                </c:pt>
              </c:strCache>
            </c:strRef>
          </c:cat>
          <c:val>
            <c:numRef>
              <c:f>Sheet1!$I$37:$I$38</c:f>
              <c:numCache>
                <c:formatCode>General</c:formatCode>
                <c:ptCount val="2"/>
                <c:pt idx="0">
                  <c:v>96.0</c:v>
                </c:pt>
                <c:pt idx="1">
                  <c:v>4.0</c:v>
                </c:pt>
              </c:numCache>
            </c:numRef>
          </c:val>
        </c:ser>
        <c:dLbls>
          <c:showCatName val="1"/>
          <c:showPercent val="1"/>
        </c:dLbls>
      </c:pie3DChart>
    </c:plotArea>
    <c:plotVisOnly val="1"/>
    <c:dispBlanksAs val="zero"/>
  </c:chart>
  <c:txPr>
    <a:bodyPr/>
    <a:lstStyle/>
    <a:p>
      <a:pPr>
        <a:defRPr sz="2800">
          <a:latin typeface="Candara"/>
          <a:cs typeface="Candara"/>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0.52874</cdr:x>
      <cdr:y>0.29724</cdr:y>
    </cdr:from>
    <cdr:to>
      <cdr:x>0.6623</cdr:x>
      <cdr:y>0.41361</cdr:y>
    </cdr:to>
    <cdr:sp macro="" textlink="">
      <cdr:nvSpPr>
        <cdr:cNvPr id="2" name="TextBox 1"/>
        <cdr:cNvSpPr txBox="1"/>
      </cdr:nvSpPr>
      <cdr:spPr>
        <a:xfrm xmlns:a="http://schemas.openxmlformats.org/drawingml/2006/main">
          <a:off x="3891089" y="1438676"/>
          <a:ext cx="982870" cy="56321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3600" dirty="0" smtClean="0"/>
            <a:t>30%</a:t>
          </a:r>
          <a:endParaRPr lang="en-US" sz="3600" dirty="0"/>
        </a:p>
      </cdr:txBody>
    </cdr:sp>
  </cdr:relSizeAnchor>
</c:userShapes>
</file>

<file path=ppt/drawings/drawing2.xml><?xml version="1.0" encoding="utf-8"?>
<c:userShapes xmlns:c="http://schemas.openxmlformats.org/drawingml/2006/chart">
  <cdr:relSizeAnchor xmlns:cdr="http://schemas.openxmlformats.org/drawingml/2006/chartDrawing">
    <cdr:from>
      <cdr:x>0.32097</cdr:x>
      <cdr:y>0.5</cdr:y>
    </cdr:from>
    <cdr:to>
      <cdr:x>0.73387</cdr:x>
      <cdr:y>0.69653</cdr:y>
    </cdr:to>
    <cdr:sp macro="" textlink="">
      <cdr:nvSpPr>
        <cdr:cNvPr id="2" name="TextBox 1"/>
        <cdr:cNvSpPr txBox="1"/>
      </cdr:nvSpPr>
      <cdr:spPr>
        <a:xfrm xmlns:a="http://schemas.openxmlformats.org/drawingml/2006/main">
          <a:off x="2297544" y="2326409"/>
          <a:ext cx="2955638"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3200" b="1" dirty="0" smtClean="0"/>
            <a:t>86% Arthropods</a:t>
          </a:r>
          <a:endParaRPr lang="en-US" sz="3200" b="1" dirty="0"/>
        </a:p>
      </cdr:txBody>
    </cdr:sp>
  </cdr:relSizeAnchor>
  <cdr:relSizeAnchor xmlns:cdr="http://schemas.openxmlformats.org/drawingml/2006/chartDrawing">
    <cdr:from>
      <cdr:x>0.2129</cdr:x>
      <cdr:y>0.21638</cdr:y>
    </cdr:from>
    <cdr:to>
      <cdr:x>0.5</cdr:x>
      <cdr:y>0.4129</cdr:y>
    </cdr:to>
    <cdr:sp macro="" textlink="">
      <cdr:nvSpPr>
        <cdr:cNvPr id="3" name="TextBox 2"/>
        <cdr:cNvSpPr txBox="1"/>
      </cdr:nvSpPr>
      <cdr:spPr>
        <a:xfrm xmlns:a="http://schemas.openxmlformats.org/drawingml/2006/main">
          <a:off x="1524000" y="1006764"/>
          <a:ext cx="2055091"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b="1" dirty="0" smtClean="0"/>
            <a:t>14% other</a:t>
          </a:r>
          <a:endParaRPr lang="en-US" sz="2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0.37619</cdr:x>
      <cdr:y>0.07175</cdr:y>
    </cdr:from>
    <cdr:to>
      <cdr:x>0.79161</cdr:x>
      <cdr:y>0.28523</cdr:y>
    </cdr:to>
    <cdr:sp macro="" textlink="">
      <cdr:nvSpPr>
        <cdr:cNvPr id="2" name="TextBox 1"/>
        <cdr:cNvSpPr txBox="1"/>
      </cdr:nvSpPr>
      <cdr:spPr>
        <a:xfrm xmlns:a="http://schemas.openxmlformats.org/drawingml/2006/main">
          <a:off x="2404629" y="307323"/>
          <a:ext cx="2655455"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b="1" dirty="0" smtClean="0"/>
            <a:t>4% Vertebrates</a:t>
          </a:r>
          <a:endParaRPr lang="en-US" sz="2400" b="1" dirty="0"/>
        </a:p>
      </cdr:txBody>
    </cdr:sp>
  </cdr:relSizeAnchor>
  <cdr:relSizeAnchor xmlns:cdr="http://schemas.openxmlformats.org/drawingml/2006/chartDrawing">
    <cdr:from>
      <cdr:x>0.37077</cdr:x>
      <cdr:y>0.46258</cdr:y>
    </cdr:from>
    <cdr:to>
      <cdr:x>0.67963</cdr:x>
      <cdr:y>0.67606</cdr:y>
    </cdr:to>
    <cdr:sp macro="" textlink="">
      <cdr:nvSpPr>
        <cdr:cNvPr id="4" name="TextBox 3"/>
        <cdr:cNvSpPr txBox="1"/>
      </cdr:nvSpPr>
      <cdr:spPr>
        <a:xfrm xmlns:a="http://schemas.openxmlformats.org/drawingml/2006/main">
          <a:off x="2369993" y="1981414"/>
          <a:ext cx="1974273"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b="1" dirty="0" smtClean="0"/>
            <a:t>96% other</a:t>
          </a:r>
          <a:endParaRPr lang="en-US" sz="2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F265D9-8A37-E048-9E78-D83C2ADC3261}" type="datetimeFigureOut">
              <a:rPr lang="en-US" smtClean="0"/>
              <a:pPr/>
              <a:t>6/29/15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45972-6370-D343-8807-FE02EBBFD15A}"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67529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personal.umich.edu/~skap/"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prb.org/Publications/Datasheets/2011/world-population-data-sheet/data-sheet.aspx"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prb.org/Publications/Datasheets/2011/world-population-data-sheet/data-sheet.aspx"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sorts of materials are derived from biodiversity – cotton, wool, dyes, wood and paper products, cork, latex, etc.</a:t>
            </a:r>
            <a:endParaRPr lang="en-US" dirty="0"/>
          </a:p>
        </p:txBody>
      </p:sp>
      <p:sp>
        <p:nvSpPr>
          <p:cNvPr id="4" name="Slide Number Placeholder 3"/>
          <p:cNvSpPr>
            <a:spLocks noGrp="1"/>
          </p:cNvSpPr>
          <p:nvPr>
            <p:ph type="sldNum" sz="quarter" idx="10"/>
          </p:nvPr>
        </p:nvSpPr>
        <p:spPr/>
        <p:txBody>
          <a:bodyPr/>
          <a:lstStyle/>
          <a:p>
            <a:fld id="{C2D7FC9D-9DCD-D24A-9CDB-004B64456C1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Without the tremendous</a:t>
            </a:r>
            <a:r>
              <a:rPr lang="en-US" baseline="0" dirty="0" smtClean="0"/>
              <a:t> diversity of species in our region, it wouldn’t be nearly as attractive to visitors. Our tourism industry, which is a major contributor to our economy depends on biodiversity. </a:t>
            </a:r>
            <a:endParaRPr lang="en-US" dirty="0"/>
          </a:p>
        </p:txBody>
      </p:sp>
      <p:sp>
        <p:nvSpPr>
          <p:cNvPr id="4" name="Slide Number Placeholder 3"/>
          <p:cNvSpPr>
            <a:spLocks noGrp="1"/>
          </p:cNvSpPr>
          <p:nvPr>
            <p:ph type="sldNum" sz="quarter" idx="10"/>
          </p:nvPr>
        </p:nvSpPr>
        <p:spPr/>
        <p:txBody>
          <a:bodyPr/>
          <a:lstStyle/>
          <a:p>
            <a:fld id="{C2D7FC9D-9DCD-D24A-9CDB-004B64456C15}"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have adapted to the environments in which they live, and since those environments</a:t>
            </a:r>
            <a:r>
              <a:rPr lang="en-US" baseline="0" dirty="0" smtClean="0"/>
              <a:t> are all different from one another, cultural diversity stems in part from biodiversity. Left: ironwood carving by Seri people.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2297822"/>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researchers measured several indices of mental health. A key measure was an effect the researchers called </a:t>
            </a:r>
            <a:r>
              <a:rPr lang="en-US" b="1" i="1" dirty="0" smtClean="0"/>
              <a:t>reflection</a:t>
            </a:r>
            <a:r>
              <a:rPr lang="en-US" dirty="0" smtClean="0"/>
              <a:t>, which referred to the participants' reported </a:t>
            </a:r>
            <a:r>
              <a:rPr lang="en-US" b="1" dirty="0" smtClean="0"/>
              <a:t>ability to clear their heads, gain perspective on life and</a:t>
            </a:r>
            <a:r>
              <a:rPr lang="en-US" dirty="0" smtClean="0"/>
              <a:t> </a:t>
            </a:r>
            <a:r>
              <a:rPr lang="en-US" b="1" dirty="0" smtClean="0"/>
              <a:t>think more easily </a:t>
            </a:r>
            <a:r>
              <a:rPr lang="en-US" dirty="0" smtClean="0"/>
              <a:t>about personal matters.</a:t>
            </a:r>
          </a:p>
          <a:p>
            <a:endParaRPr lang="en-US" dirty="0" smtClean="0"/>
          </a:p>
          <a:p>
            <a:r>
              <a:rPr lang="en-US" dirty="0" smtClean="0"/>
              <a:t>One possible explanation comes from </a:t>
            </a:r>
            <a:r>
              <a:rPr lang="en-US" dirty="0" smtClean="0">
                <a:hlinkClick r:id="rId3"/>
              </a:rPr>
              <a:t>Stephen Kaplan's</a:t>
            </a:r>
            <a:r>
              <a:rPr lang="en-US" dirty="0" smtClean="0"/>
              <a:t> theory of </a:t>
            </a:r>
            <a:r>
              <a:rPr lang="en-US" b="1" dirty="0" smtClean="0"/>
              <a:t>restorative environments</a:t>
            </a:r>
            <a:r>
              <a:rPr lang="en-US" dirty="0" smtClean="0"/>
              <a:t>, which suggests that attention is the mediator between green space and psychological benefit. Kaplan hypothesizes that natural environments allow our directed attention to rest as nature engages an involuntary and effortless form of attention that he calls fascination; this in turn improves mood, directed attention, and cognition afterwards.</a:t>
            </a:r>
          </a:p>
          <a:p>
            <a:endParaRPr lang="en-US" dirty="0" smtClean="0"/>
          </a:p>
          <a:p>
            <a:r>
              <a:rPr lang="en-US" dirty="0" smtClean="0"/>
              <a:t>The </a:t>
            </a:r>
            <a:r>
              <a:rPr lang="en-US" b="1" dirty="0" smtClean="0"/>
              <a:t>economic impact green spaces </a:t>
            </a:r>
            <a:r>
              <a:rPr lang="en-US" dirty="0" smtClean="0"/>
              <a:t>have on home prices depends on how far the home is from the open space, the size of the open space and the characteristics of the surrounding neighborhood.</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02297822"/>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diverse forests are more productive, i.e. they produce more green biomass annually. And in addition to producing</a:t>
            </a:r>
            <a:r>
              <a:rPr lang="en-US" baseline="0" dirty="0" smtClean="0"/>
              <a:t> biomass, they take up carbon dioxide and release oxygen. It’s a win-win!</a:t>
            </a:r>
            <a:endParaRPr lang="en-US" dirty="0" smtClean="0"/>
          </a:p>
          <a:p>
            <a:endParaRPr lang="en-US" dirty="0" smtClean="0"/>
          </a:p>
          <a:p>
            <a:r>
              <a:rPr lang="en-US" dirty="0" smtClean="0"/>
              <a:t>Harnessing ecosystem services of naturally occurring organisms is an</a:t>
            </a:r>
            <a:r>
              <a:rPr lang="en-US" baseline="0" dirty="0" smtClean="0"/>
              <a:t> inexpensive </a:t>
            </a:r>
            <a:r>
              <a:rPr lang="en-US" dirty="0" smtClean="0"/>
              <a:t>but under-appreciated approach to increasing</a:t>
            </a:r>
            <a:r>
              <a:rPr lang="en-US" baseline="0" dirty="0" smtClean="0"/>
              <a:t> the productivity of our farmlands. </a:t>
            </a:r>
            <a:r>
              <a:rPr lang="en-US" dirty="0" smtClean="0"/>
              <a:t>Scientists have shown that ants and termites increase wheat yield by 36% over fields from which ants and termites were excluded. This increase in productivity is due to their tunnels allowing greater water infiltration and improved soil nitrogen from their building</a:t>
            </a:r>
            <a:r>
              <a:rPr lang="en-US" baseline="0" dirty="0" smtClean="0"/>
              <a:t> and waste products</a:t>
            </a:r>
            <a:r>
              <a:rPr lang="en-US" dirty="0" smtClean="0"/>
              <a:t>.</a:t>
            </a:r>
            <a:r>
              <a:rPr lang="en-US" dirty="0" smtClean="0"/>
              <a:t> </a:t>
            </a:r>
          </a:p>
          <a:p>
            <a:endParaRPr lang="en-US" dirty="0" smtClean="0"/>
          </a:p>
          <a:p>
            <a:r>
              <a:rPr lang="en-US" b="1" dirty="0" smtClean="0"/>
              <a:t>NYC example:</a:t>
            </a:r>
            <a:r>
              <a:rPr lang="en-US" b="1" baseline="0" dirty="0" smtClean="0"/>
              <a:t> </a:t>
            </a:r>
            <a:r>
              <a:rPr lang="en-US" dirty="0" smtClean="0"/>
              <a:t>New York City has one of the few sources of natural, unfiltered water in the U.S. It is the largest water system in the country operating under an approved filtration avoidance waiver. The abundant reserve of forest, as well as soil with adequate carbon levels, is essential to the Catskill/Delaware watershed’s excellent conditions for natural filtration. 1.3 billion gallons per day to 9 million people in New York City. $6-$8 billion for construction of new filtration facility</a:t>
            </a:r>
            <a:br>
              <a:rPr lang="en-US" dirty="0" smtClean="0"/>
            </a:br>
            <a:r>
              <a:rPr lang="en-US" dirty="0" smtClean="0"/>
              <a:t>$200-$300 million operation and maintenance costs</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9191522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9BBB59"/>
                </a:solidFill>
              </a:rPr>
              <a:t>We have identified less than 10% of the species that live on Earth.</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make up the described species – clearly</a:t>
            </a:r>
            <a:r>
              <a:rPr lang="en-US" baseline="0" dirty="0" smtClean="0"/>
              <a:t> the focus has been on animals and plants. New molecular tools are making is possible to survey the lesser known groups.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9113529"/>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Arthropods</a:t>
            </a:r>
            <a:r>
              <a:rPr lang="en-US" baseline="0" dirty="0" smtClean="0"/>
              <a:t> are animals with an exoskeleton and jointed appendages. Insects are arthropods, but so are spiders and crabs.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20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5166391"/>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point of the preceding</a:t>
            </a:r>
            <a:r>
              <a:rPr lang="en-US" baseline="0" dirty="0" smtClean="0"/>
              <a:t> series that the smaller animals, primarily insects, are going to be much more abundant in their schoolyards than the larger more charismatic reptiles, birds, and mammals.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21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012037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biodiversity? The simplest answer is the variety of life on earth. Scientists consider biodiversity to have three primary components, which we’ll talk about on the next three slides.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8924703"/>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Endangered Species: </a:t>
            </a:r>
            <a:r>
              <a:rPr lang="en-US" dirty="0" err="1" smtClean="0"/>
              <a:t>Acuna</a:t>
            </a:r>
            <a:r>
              <a:rPr lang="en-US" dirty="0" smtClean="0"/>
              <a:t> cactus, Nichol’s Turks Head Cactus, Jaguar, Ocelot, Mexican Gray Wolf, Masked Bobwhite, Bald Eagle, </a:t>
            </a:r>
            <a:r>
              <a:rPr lang="en-US" dirty="0" err="1" smtClean="0"/>
              <a:t>Chiricahua</a:t>
            </a:r>
            <a:r>
              <a:rPr lang="en-US" dirty="0" smtClean="0"/>
              <a:t> Leopard Frog, Desert Pup</a:t>
            </a:r>
            <a:r>
              <a:rPr lang="en-US" baseline="0" dirty="0" smtClean="0"/>
              <a:t> Fish, Huachuca Water Umbel, Kearney’s </a:t>
            </a:r>
            <a:r>
              <a:rPr lang="en-US" baseline="0" dirty="0" err="1" smtClean="0"/>
              <a:t>Bluestar</a:t>
            </a:r>
            <a:r>
              <a:rPr lang="en-US" baseline="0" dirty="0" smtClean="0"/>
              <a:t>, etc. (23 total in Pima County)</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4B8716-4857-004F-AE9E-99D91EFC062B}" type="slidenum">
              <a:rPr lang="en-US"/>
              <a:pPr/>
              <a:t>24</a:t>
            </a:fld>
            <a:endParaRPr lang="en-US"/>
          </a:p>
        </p:txBody>
      </p:sp>
      <p:sp>
        <p:nvSpPr>
          <p:cNvPr id="10137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01379" name="Rectangle 3"/>
          <p:cNvSpPr>
            <a:spLocks noGrp="1" noChangeArrowheads="1"/>
          </p:cNvSpPr>
          <p:nvPr>
            <p:ph type="body" idx="1"/>
          </p:nvPr>
        </p:nvSpPr>
        <p:spPr/>
        <p:txBody>
          <a:bodyPr/>
          <a:lstStyle/>
          <a:p>
            <a:r>
              <a:rPr lang="en-US" dirty="0"/>
              <a:t>The number of species living on our planet is constantly fluctuating as new species evolve and others go extinct. But our planet has seen five periods during which extinction rates </a:t>
            </a:r>
            <a:r>
              <a:rPr lang="en-US" dirty="0" smtClean="0"/>
              <a:t>went</a:t>
            </a:r>
            <a:r>
              <a:rPr lang="en-US" baseline="0" dirty="0" smtClean="0"/>
              <a:t> up dramatically</a:t>
            </a:r>
            <a:r>
              <a:rPr lang="en-US" dirty="0" smtClean="0"/>
              <a:t>. </a:t>
            </a:r>
            <a:r>
              <a:rPr lang="en-US" dirty="0"/>
              <a:t>These events in earth</a:t>
            </a:r>
            <a:r>
              <a:rPr lang="ja-JP" altLang="en-US" dirty="0"/>
              <a:t>’</a:t>
            </a:r>
            <a:r>
              <a:rPr lang="en-US" dirty="0"/>
              <a:t>s history are know as mass extinction events.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CCDB03-4CE6-C64A-AECA-C8C3EBF854CB}" type="slidenum">
              <a:rPr lang="en-US"/>
              <a:pPr/>
              <a:t>25</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05475" name="Rectangle 3"/>
          <p:cNvSpPr>
            <a:spLocks noGrp="1" noChangeArrowheads="1"/>
          </p:cNvSpPr>
          <p:nvPr>
            <p:ph type="body" idx="1"/>
          </p:nvPr>
        </p:nvSpPr>
        <p:spPr/>
        <p:txBody>
          <a:bodyPr/>
          <a:lstStyle/>
          <a:p>
            <a:r>
              <a:rPr lang="en-US" dirty="0" smtClean="0"/>
              <a:t>The most recent mass extinction occurred</a:t>
            </a:r>
            <a:r>
              <a:rPr lang="en-US" baseline="0" dirty="0" smtClean="0"/>
              <a:t> about 60 million years ago, and was the one that eliminated the dinosaurs. It was at least partially the result of a meteor that collided with Earth, causing a tremendous cloud of dust to blanket the Earth. </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45A2EF-C2A7-3D48-B07C-C6B3E3784890}" type="slidenum">
              <a:rPr lang="en-US" sz="1200"/>
              <a:pPr/>
              <a:t>26</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a:r>
              <a:rPr lang="en-US" sz="1200" dirty="0" smtClean="0">
                <a:solidFill>
                  <a:schemeClr val="bg2"/>
                </a:solidFill>
              </a:rPr>
              <a:t>We are in the sixth mass extinction on the planet, and species</a:t>
            </a:r>
            <a:r>
              <a:rPr lang="en-US" sz="1200" baseline="0" dirty="0" smtClean="0">
                <a:solidFill>
                  <a:schemeClr val="bg2"/>
                </a:solidFill>
              </a:rPr>
              <a:t> are being lost at a faster pace than seen in any of the five previous mass extinctions. </a:t>
            </a:r>
            <a:endParaRPr lang="en-US" sz="1200" dirty="0" smtClean="0">
              <a:solidFill>
                <a:schemeClr val="bg2"/>
              </a:solidFill>
            </a:endParaRPr>
          </a:p>
          <a:p>
            <a:pPr algn="l"/>
            <a:endParaRPr lang="en-US" sz="1200" dirty="0" smtClean="0">
              <a:solidFill>
                <a:schemeClr val="bg2"/>
              </a:solidFill>
            </a:endParaRPr>
          </a:p>
          <a:p>
            <a:pPr algn="l"/>
            <a:r>
              <a:rPr lang="en-US" sz="1200" dirty="0" smtClean="0">
                <a:solidFill>
                  <a:schemeClr val="bg2"/>
                </a:solidFill>
              </a:rPr>
              <a:t>March 2012 – World population reaches 7 billion. </a:t>
            </a:r>
            <a:r>
              <a:rPr lang="en-US" dirty="0" smtClean="0"/>
              <a:t>The world didn't reach 1 billion inhabitants until 1800, according to the </a:t>
            </a:r>
            <a:r>
              <a:rPr lang="en-US" dirty="0" smtClean="0">
                <a:hlinkClick r:id="rId3"/>
              </a:rPr>
              <a:t>Population Reference Bureau</a:t>
            </a:r>
            <a:r>
              <a:rPr lang="en-US" dirty="0" smtClean="0"/>
              <a:t>, and it reached 2 billion in 1930. But with advances in modern medicine, it took only 30 more years to reach 3 billion, 14 years to reach 4 billion, 13 years to reach 5 billion and 12 years to reach both 6 billion and 7 billion.</a:t>
            </a:r>
          </a:p>
          <a:p>
            <a:pPr algn="l"/>
            <a:endParaRPr lang="en-US" sz="1200" dirty="0" smtClean="0">
              <a:solidFill>
                <a:schemeClr val="bg2"/>
              </a:solidFill>
            </a:endParaRPr>
          </a:p>
          <a:p>
            <a:pPr algn="l"/>
            <a:r>
              <a:rPr lang="en-US" dirty="0" smtClean="0"/>
              <a:t>When you are between 31 and 32 years old, you will have lived for 1 billion seconds. To reach 7 billion seconds, you would have to live to be 220 years old!</a:t>
            </a:r>
          </a:p>
          <a:p>
            <a:pPr algn="l"/>
            <a:endParaRPr lang="en-US" sz="1200" dirty="0" smtClean="0">
              <a:solidFill>
                <a:schemeClr val="bg2"/>
              </a:solidFill>
            </a:endParaRPr>
          </a:p>
          <a:p>
            <a:pPr algn="l"/>
            <a:r>
              <a:rPr lang="en-US" dirty="0" smtClean="0"/>
              <a:t>If you stacked up 7 billion sheets of copy paper, the stack would be 504 miles high — about the distance to the international space station and back again!</a:t>
            </a:r>
            <a:endParaRPr lang="en-US" sz="1200" dirty="0" smtClean="0">
              <a:solidFill>
                <a:schemeClr val="bg2"/>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45A2EF-C2A7-3D48-B07C-C6B3E3784890}" type="slidenum">
              <a:rPr lang="en-US" sz="1200"/>
              <a:pPr/>
              <a:t>27</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a:r>
              <a:rPr lang="en-US" sz="1200" dirty="0" smtClean="0">
                <a:solidFill>
                  <a:schemeClr val="bg2"/>
                </a:solidFill>
              </a:rPr>
              <a:t>We are in the sixth mass extinction on the planet, and species</a:t>
            </a:r>
            <a:r>
              <a:rPr lang="en-US" sz="1200" baseline="0" dirty="0" smtClean="0">
                <a:solidFill>
                  <a:schemeClr val="bg2"/>
                </a:solidFill>
              </a:rPr>
              <a:t> are being lost at a faster pace than seen in any of the five previous mass extinctions. </a:t>
            </a:r>
            <a:endParaRPr lang="en-US" sz="1200" dirty="0" smtClean="0">
              <a:solidFill>
                <a:schemeClr val="bg2"/>
              </a:solidFill>
            </a:endParaRPr>
          </a:p>
          <a:p>
            <a:pPr algn="l"/>
            <a:endParaRPr lang="en-US" sz="1200" dirty="0" smtClean="0">
              <a:solidFill>
                <a:schemeClr val="bg2"/>
              </a:solidFill>
            </a:endParaRPr>
          </a:p>
          <a:p>
            <a:pPr algn="l"/>
            <a:r>
              <a:rPr lang="en-US" sz="1200" dirty="0" smtClean="0">
                <a:solidFill>
                  <a:schemeClr val="bg2"/>
                </a:solidFill>
              </a:rPr>
              <a:t>March 2012 – World population reaches 7 billion. </a:t>
            </a:r>
            <a:r>
              <a:rPr lang="en-US" dirty="0" smtClean="0"/>
              <a:t>The world didn't reach 1 billion inhabitants until 1800, according to the </a:t>
            </a:r>
            <a:r>
              <a:rPr lang="en-US" dirty="0" smtClean="0">
                <a:hlinkClick r:id="rId3"/>
              </a:rPr>
              <a:t>Population Reference Bureau</a:t>
            </a:r>
            <a:r>
              <a:rPr lang="en-US" dirty="0" smtClean="0"/>
              <a:t>, and it reached 2 billion in 1930. But with advances in modern medicine, it took only 30 more years to reach 3 billion, 14 years to reach 4 billion, 13 years to reach 5 billion and 12 years to reach both 6 billion and 7 billion.</a:t>
            </a:r>
          </a:p>
          <a:p>
            <a:pPr algn="l"/>
            <a:endParaRPr lang="en-US" sz="1200" dirty="0" smtClean="0">
              <a:solidFill>
                <a:schemeClr val="bg2"/>
              </a:solidFill>
            </a:endParaRPr>
          </a:p>
          <a:p>
            <a:pPr algn="l"/>
            <a:r>
              <a:rPr lang="en-US" dirty="0" smtClean="0"/>
              <a:t>When you are between 31 and 32 years old, you will have lived for 1 billion seconds. To reach 7 billion seconds, you would have to live to be 220 years old!</a:t>
            </a:r>
          </a:p>
          <a:p>
            <a:pPr algn="l"/>
            <a:endParaRPr lang="en-US" sz="1200" dirty="0" smtClean="0">
              <a:solidFill>
                <a:schemeClr val="bg2"/>
              </a:solidFill>
            </a:endParaRPr>
          </a:p>
          <a:p>
            <a:pPr algn="l"/>
            <a:r>
              <a:rPr lang="en-US" dirty="0" smtClean="0"/>
              <a:t>If you stacked up 7 billion sheets of copy paper, the stack would be 504 miles high — about the distance to the international space station and back again!</a:t>
            </a:r>
            <a:endParaRPr lang="en-US" sz="1200" dirty="0" smtClean="0">
              <a:solidFill>
                <a:schemeClr val="bg2"/>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E9165-66D1-6A40-B43B-F7747AFE9F49}" type="slidenum">
              <a:rPr lang="en-US"/>
              <a:pPr/>
              <a:t>28</a:t>
            </a:fld>
            <a:endParaRPr lang="en-US"/>
          </a:p>
        </p:txBody>
      </p:sp>
      <p:sp>
        <p:nvSpPr>
          <p:cNvPr id="80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80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Virtually all modern day</a:t>
            </a:r>
            <a:r>
              <a:rPr lang="en-US" dirty="0" smtClean="0"/>
              <a:t> terrestrial species </a:t>
            </a:r>
            <a:r>
              <a:rPr lang="en-US" dirty="0"/>
              <a:t>extinctions </a:t>
            </a:r>
            <a:r>
              <a:rPr lang="en-US" dirty="0" smtClean="0"/>
              <a:t>result</a:t>
            </a:r>
            <a:r>
              <a:rPr lang="en-US" baseline="0" dirty="0" smtClean="0"/>
              <a:t> from</a:t>
            </a:r>
            <a:r>
              <a:rPr lang="en-US" dirty="0" smtClean="0"/>
              <a:t> </a:t>
            </a:r>
            <a:r>
              <a:rPr lang="en-US" dirty="0"/>
              <a:t>human activities that lead to habitat </a:t>
            </a:r>
            <a:r>
              <a:rPr lang="en-US" dirty="0" smtClean="0"/>
              <a:t>loss/degradation and invasive species (especially on islands,</a:t>
            </a:r>
            <a:r>
              <a:rPr lang="en-US" baseline="0" dirty="0" smtClean="0"/>
              <a:t> </a:t>
            </a:r>
            <a:r>
              <a:rPr lang="en-US" baseline="0" dirty="0" err="1" smtClean="0"/>
              <a:t>eg</a:t>
            </a:r>
            <a:r>
              <a:rPr lang="en-US" baseline="0" dirty="0" smtClean="0"/>
              <a:t>. Hawaii)</a:t>
            </a:r>
            <a:r>
              <a:rPr lang="en-US" dirty="0" smtClean="0"/>
              <a:t>. </a:t>
            </a:r>
          </a:p>
          <a:p>
            <a:r>
              <a:rPr lang="en-US" dirty="0" smtClean="0"/>
              <a:t>Upper left: Dead</a:t>
            </a:r>
            <a:r>
              <a:rPr lang="en-US" baseline="0" dirty="0" smtClean="0"/>
              <a:t> cottonwood tree - l</a:t>
            </a:r>
            <a:r>
              <a:rPr lang="en-US" dirty="0" smtClean="0"/>
              <a:t>oss of riparian habitat.</a:t>
            </a:r>
            <a:r>
              <a:rPr lang="en-US" baseline="0" dirty="0" smtClean="0"/>
              <a:t> </a:t>
            </a:r>
            <a:r>
              <a:rPr lang="en-US" dirty="0" smtClean="0"/>
              <a:t> </a:t>
            </a:r>
            <a:endParaRPr lang="en-US" dirty="0" smtClean="0"/>
          </a:p>
          <a:p>
            <a:r>
              <a:rPr lang="en-US" dirty="0" smtClean="0"/>
              <a:t>Lower right: But </a:t>
            </a:r>
            <a:r>
              <a:rPr lang="en-US" dirty="0"/>
              <a:t>an even more important source of habitat loss is agriculture, an example shown here of a Arizona cotton field. </a:t>
            </a:r>
            <a:r>
              <a:rPr lang="en-US" dirty="0">
                <a:latin typeface="Helvetica" charset="0"/>
              </a:rPr>
              <a:t>About 50% of useable terrestrial land </a:t>
            </a:r>
            <a:r>
              <a:rPr lang="en-US" dirty="0" smtClean="0">
                <a:latin typeface="Helvetica" charset="0"/>
              </a:rPr>
              <a:t>is devoted </a:t>
            </a:r>
            <a:r>
              <a:rPr lang="en-US" dirty="0">
                <a:latin typeface="Helvetica" charset="0"/>
              </a:rPr>
              <a:t>to agriculture, which includes grazing livestock and growing crops (</a:t>
            </a:r>
            <a:r>
              <a:rPr lang="en-US" dirty="0" err="1">
                <a:latin typeface="Helvetica" charset="0"/>
              </a:rPr>
              <a:t>Tilman</a:t>
            </a:r>
            <a:r>
              <a:rPr lang="en-US" dirty="0">
                <a:latin typeface="Helvetica" charset="0"/>
              </a:rPr>
              <a:t> et al. 2001). </a:t>
            </a:r>
            <a:endParaRPr lang="en-US" dirty="0" smtClean="0">
              <a:latin typeface="Helvetica" charset="0"/>
            </a:endParaRPr>
          </a:p>
          <a:p>
            <a:r>
              <a:rPr lang="en-US" dirty="0" err="1" smtClean="0">
                <a:latin typeface="Helvetica" charset="0"/>
              </a:rPr>
              <a:t>Buffelgrass</a:t>
            </a:r>
            <a:r>
              <a:rPr lang="en-US" baseline="0" dirty="0" smtClean="0">
                <a:latin typeface="Helvetica" charset="0"/>
              </a:rPr>
              <a:t> in the </a:t>
            </a:r>
            <a:r>
              <a:rPr lang="en-US" baseline="0" dirty="0" err="1" smtClean="0">
                <a:latin typeface="Helvetica" charset="0"/>
              </a:rPr>
              <a:t>Catalinas</a:t>
            </a:r>
            <a:r>
              <a:rPr lang="en-US" baseline="0" dirty="0" smtClean="0">
                <a:latin typeface="Helvetica" charset="0"/>
              </a:rPr>
              <a:t>: </a:t>
            </a:r>
            <a:r>
              <a:rPr lang="en-US" dirty="0" smtClean="0"/>
              <a:t>An </a:t>
            </a:r>
            <a:r>
              <a:rPr lang="en-US" dirty="0"/>
              <a:t>invasive species is a species that does not naturally occur in a specific area and whose introduction does or is likely to cause economic or environmental harm</a:t>
            </a:r>
            <a:r>
              <a:rPr lang="en-US" dirty="0" smtClean="0"/>
              <a:t>. </a:t>
            </a:r>
            <a:endParaRPr lang="en-US" dirty="0">
              <a:latin typeface="Helvetic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Bioblitz</a:t>
            </a:r>
            <a:r>
              <a:rPr lang="en-US" dirty="0" smtClean="0"/>
              <a:t>: an effort to record as many different species as possible in a given area over a short period of time. </a:t>
            </a:r>
            <a:endParaRPr lang="en-US" dirty="0"/>
          </a:p>
        </p:txBody>
      </p:sp>
      <p:sp>
        <p:nvSpPr>
          <p:cNvPr id="4" name="Slide Number Placeholder 3"/>
          <p:cNvSpPr>
            <a:spLocks noGrp="1"/>
          </p:cNvSpPr>
          <p:nvPr>
            <p:ph type="sldNum" sz="quarter" idx="10"/>
          </p:nvPr>
        </p:nvSpPr>
        <p:spPr/>
        <p:txBody>
          <a:bodyPr/>
          <a:lstStyle/>
          <a:p>
            <a:fld id="{DC182452-105B-7E4E-8F66-E5130B1CAB5A}" type="slidenum">
              <a:rPr lang="en-US" smtClean="0"/>
              <a:pPr/>
              <a:t>29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493413"/>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82452-105B-7E4E-8F66-E5130B1CAB5A}" type="slidenum">
              <a:rPr lang="en-US" smtClean="0"/>
              <a:pPr/>
              <a:t>30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1493413"/>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A75E3A6-E7D3-5E4C-B89A-73E392218860}" type="slidenum">
              <a:rPr lang="en-US">
                <a:latin typeface="Helvetica" charset="0"/>
                <a:ea typeface="ＭＳ Ｐゴシック" charset="-128"/>
                <a:cs typeface="ＭＳ Ｐゴシック" charset="-128"/>
              </a:rPr>
              <a:pPr/>
              <a:t>32</a:t>
            </a:fld>
            <a:endParaRPr lang="en-US">
              <a:latin typeface="Helvetica" charset="0"/>
              <a:ea typeface="ＭＳ Ｐゴシック" charset="-128"/>
              <a:cs typeface="ＭＳ Ｐゴシック"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r>
              <a:rPr lang="en-US" sz="1200" kern="1200" dirty="0" smtClean="0">
                <a:solidFill>
                  <a:schemeClr val="tx1"/>
                </a:solidFill>
                <a:latin typeface="Helvetica" pitchFamily="-111" charset="0"/>
                <a:ea typeface="ＭＳ Ｐゴシック" pitchFamily="-111" charset="-128"/>
                <a:cs typeface="ＭＳ Ｐゴシック" pitchFamily="-111" charset="-128"/>
              </a:rPr>
              <a:t>Benefits of urban biodiversity – pest control (birds of prey that feed upon pigeons, other birds and rodents); clean air and water; healthy soil;</a:t>
            </a:r>
            <a:r>
              <a:rPr lang="en-US" sz="1200" kern="1200" baseline="0" dirty="0" smtClean="0">
                <a:solidFill>
                  <a:schemeClr val="tx1"/>
                </a:solidFill>
                <a:latin typeface="Helvetica" pitchFamily="-111" charset="0"/>
                <a:ea typeface="ＭＳ Ｐゴシック" pitchFamily="-111" charset="-128"/>
                <a:cs typeface="ＭＳ Ｐゴシック" pitchFamily="-111" charset="-128"/>
              </a:rPr>
              <a:t> prevention of erosion and flooding; pollination; </a:t>
            </a:r>
            <a:endParaRPr lang="en-US" sz="1200" kern="1200" dirty="0" smtClean="0">
              <a:solidFill>
                <a:schemeClr val="tx1"/>
              </a:solidFill>
              <a:latin typeface="Helvetica" pitchFamily="-111" charset="0"/>
              <a:ea typeface="ＭＳ Ｐゴシック" pitchFamily="-111" charset="-128"/>
              <a:cs typeface="ＭＳ Ｐゴシック" pitchFamily="-111" charset="-128"/>
            </a:endParaRPr>
          </a:p>
          <a:p>
            <a:pPr eaLnBrk="1" hangingPunct="1"/>
            <a:endParaRPr lang="en-US" dirty="0">
              <a:latin typeface="Helvetica"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7A75E3A6-E7D3-5E4C-B89A-73E392218860}" type="slidenum">
              <a:rPr lang="en-US">
                <a:latin typeface="Helvetica" charset="0"/>
                <a:ea typeface="ＭＳ Ｐゴシック" charset="-128"/>
                <a:cs typeface="ＭＳ Ｐゴシック" charset="-128"/>
              </a:rPr>
              <a:pPr/>
              <a:t>33</a:t>
            </a:fld>
            <a:endParaRPr lang="en-US">
              <a:latin typeface="Helvetica" charset="0"/>
              <a:ea typeface="ＭＳ Ｐゴシック" charset="-128"/>
              <a:cs typeface="ＭＳ Ｐゴシック" charset="-128"/>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r>
              <a:rPr lang="en-US" sz="1200" kern="1200" dirty="0" smtClean="0">
                <a:solidFill>
                  <a:schemeClr val="tx1"/>
                </a:solidFill>
                <a:latin typeface="Helvetica" pitchFamily="-111" charset="0"/>
                <a:ea typeface="ＭＳ Ｐゴシック" pitchFamily="-111" charset="-128"/>
                <a:cs typeface="ＭＳ Ｐゴシック" pitchFamily="-111" charset="-128"/>
              </a:rPr>
              <a:t>Benefits of urban biodiversity – pest control (birds of prey that feed upon pigeons, other birds and rodents); clean air and water; healthy soil;</a:t>
            </a:r>
            <a:r>
              <a:rPr lang="en-US" sz="1200" kern="1200" baseline="0" dirty="0" smtClean="0">
                <a:solidFill>
                  <a:schemeClr val="tx1"/>
                </a:solidFill>
                <a:latin typeface="Helvetica" pitchFamily="-111" charset="0"/>
                <a:ea typeface="ＭＳ Ｐゴシック" pitchFamily="-111" charset="-128"/>
                <a:cs typeface="ＭＳ Ｐゴシック" pitchFamily="-111" charset="-128"/>
              </a:rPr>
              <a:t> prevention of erosion and flooding; pollination; </a:t>
            </a:r>
            <a:endParaRPr lang="en-US" sz="1200" kern="1200" dirty="0" smtClean="0">
              <a:solidFill>
                <a:schemeClr val="tx1"/>
              </a:solidFill>
              <a:latin typeface="Helvetica" pitchFamily="-111" charset="0"/>
              <a:ea typeface="ＭＳ Ｐゴシック" pitchFamily="-111" charset="-128"/>
              <a:cs typeface="ＭＳ Ｐゴシック" pitchFamily="-111" charset="-128"/>
            </a:endParaRPr>
          </a:p>
          <a:p>
            <a:pPr eaLnBrk="1" hangingPunct="1"/>
            <a:endParaRPr lang="en-US" dirty="0">
              <a:latin typeface="Helvetica"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Genetic diversity – the diversity within our genomes that provides us with variation</a:t>
            </a:r>
            <a:r>
              <a:rPr lang="en-US" baseline="0" dirty="0" smtClean="0"/>
              <a:t> </a:t>
            </a:r>
            <a:r>
              <a:rPr lang="en-US" b="1" baseline="0" dirty="0" smtClean="0"/>
              <a:t>among</a:t>
            </a:r>
            <a:r>
              <a:rPr lang="en-US" baseline="0" dirty="0" smtClean="0"/>
              <a:t> and </a:t>
            </a:r>
            <a:r>
              <a:rPr lang="en-US" b="1" baseline="0" dirty="0" smtClean="0"/>
              <a:t>within</a:t>
            </a:r>
            <a:r>
              <a:rPr lang="en-US" baseline="0" dirty="0" smtClean="0"/>
              <a:t> species. All people are are not the same – genetic differences lead to differences in eye color, etc. Consider corn, there are many varieties of corn, all the same species, but different varieties come in different colors, textures, ability to resist pathogens, etc.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3</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930551"/>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2412442"/>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35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2412442"/>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36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2412442"/>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Feel free to modify</a:t>
            </a:r>
            <a:r>
              <a:rPr lang="en-US" baseline="0" dirty="0" smtClean="0"/>
              <a:t> this presentation however you might like!</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37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2958029"/>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Species diversity is the simplest conceptualization of biodiversity. It’s simply the number of species</a:t>
            </a:r>
            <a:r>
              <a:rPr lang="en-US" baseline="0" dirty="0" smtClean="0"/>
              <a:t> in a given area and given time. When we conduct a </a:t>
            </a:r>
            <a:r>
              <a:rPr lang="en-US" baseline="0" dirty="0" err="1" smtClean="0"/>
              <a:t>bioblitz</a:t>
            </a:r>
            <a:r>
              <a:rPr lang="en-US" baseline="0" dirty="0" smtClean="0"/>
              <a:t>, we are focused on species diversity.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5670153"/>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Ecosystem diversity is</a:t>
            </a:r>
            <a:r>
              <a:rPr lang="en-US" baseline="0" dirty="0" smtClean="0"/>
              <a:t> the incredible variety of ecosystems found across our planet. Some parts of the planet hold a greater number of types of ecosystems than others. What types of ecosystems can you find in southern Arizona</a:t>
            </a:r>
            <a:r>
              <a:rPr lang="en-US" baseline="0" smtClean="0"/>
              <a:t>? </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161095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45A2EF-C2A7-3D48-B07C-C6B3E3784890}" type="slidenum">
              <a:rPr lang="en-US" sz="1200"/>
              <a:pPr/>
              <a:t>6</a:t>
            </a:fld>
            <a:endParaRPr lang="en-US" sz="1200"/>
          </a:p>
        </p:txBody>
      </p:sp>
      <p:sp>
        <p:nvSpPr>
          <p:cNvPr id="7170" name="Rectangle 2"/>
          <p:cNvSpPr>
            <a:spLocks noGrp="1" noRot="1" noChangeAspect="1" noChangeArrowheads="1"/>
          </p:cNvSpPr>
          <p:nvPr>
            <p:ph type="sldImg"/>
          </p:nvPr>
        </p:nvSpPr>
        <p:spPr>
          <a:solidFill>
            <a:srgbClr val="FFFFFF"/>
          </a:solidFill>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But before we go any further, let’s talk about why we even care about biodiversity.</a:t>
            </a:r>
            <a:r>
              <a:rPr lang="en-US" baseline="0" dirty="0" smtClean="0"/>
              <a:t> What do we humans get from biodiversity?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smtClean="0">
                <a:effectLst/>
              </a:rPr>
              <a:t>Some twelve plant species provide approximately 75% of our total food supply, and only fifteen mammal and bird species make up more than 90% of global domestic livestock production.</a:t>
            </a:r>
          </a:p>
          <a:p>
            <a:pPr marL="171450" indent="-171450">
              <a:buFont typeface="Arial"/>
              <a:buChar char="•"/>
            </a:pPr>
            <a:r>
              <a:rPr lang="en-US" dirty="0" smtClean="0">
                <a:effectLst/>
              </a:rPr>
              <a:t>What is not generally appreciated is that we depend on </a:t>
            </a:r>
            <a:r>
              <a:rPr lang="en-US" baseline="0" dirty="0" smtClean="0">
                <a:effectLst/>
              </a:rPr>
              <a:t>thousands of others species to produce </a:t>
            </a:r>
            <a:r>
              <a:rPr lang="en-US" dirty="0" smtClean="0">
                <a:effectLst/>
              </a:rPr>
              <a:t>these relatively few species.</a:t>
            </a:r>
          </a:p>
          <a:p>
            <a:pPr marL="171450" indent="-171450">
              <a:buFont typeface="Arial"/>
              <a:buChar char="•"/>
            </a:pPr>
            <a:r>
              <a:rPr lang="en-US" dirty="0" smtClean="0"/>
              <a:t>Globally, 87 of the leading 115 food crops evaluated are dependent on animal pollinators, contributing 35% of global food production.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smtClean="0">
                <a:effectLst/>
              </a:rPr>
              <a:t>Even more numerous and diverse are the microbial species that live on, and in, plants and animals and that are especially abundant in soils. These serve, among other functions: to protect against pests, decompose wastes and recycle nutrients so that life can regenerate, convert atmospheric nitrogen to soil nitrogen compounds vital for plant growth, and live symbiotically in association with crop roots to facilitate the uptake of water and </a:t>
            </a:r>
            <a:r>
              <a:rPr lang="en-US" dirty="0" smtClean="0">
                <a:effectLst/>
              </a:rPr>
              <a:t>nutrients.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681783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Pollinators, predators (functioning</a:t>
            </a:r>
            <a:r>
              <a:rPr lang="en-US" baseline="0" dirty="0" smtClean="0"/>
              <a:t> as biological control of pests), and microbes are all necessary to food production.</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6817835"/>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a:t>
            </a:r>
            <a:r>
              <a:rPr lang="en-US" baseline="0" dirty="0" smtClean="0"/>
              <a:t> schoolyard </a:t>
            </a:r>
            <a:r>
              <a:rPr lang="en-US" baseline="0" dirty="0" err="1" smtClean="0"/>
              <a:t>bioblitz</a:t>
            </a:r>
            <a:r>
              <a:rPr lang="en-US" baseline="0" dirty="0" smtClean="0"/>
              <a:t>, you can help museum scientists learn more about our Sonoran Desert bees by contributing to our Pollinator Hotspots program.</a:t>
            </a:r>
            <a:endParaRPr lang="en-US" dirty="0"/>
          </a:p>
        </p:txBody>
      </p:sp>
      <p:sp>
        <p:nvSpPr>
          <p:cNvPr id="4" name="Slide Number Placeholder 3"/>
          <p:cNvSpPr>
            <a:spLocks noGrp="1"/>
          </p:cNvSpPr>
          <p:nvPr>
            <p:ph type="sldNum" sz="quarter" idx="10"/>
          </p:nvPr>
        </p:nvSpPr>
        <p:spPr/>
        <p:txBody>
          <a:bodyPr/>
          <a:lstStyle/>
          <a:p>
            <a:fld id="{15045972-6370-D343-8807-FE02EBBFD15A}"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8193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B886D2-6C7B-4B4D-94F0-B195DA687682}" type="datetimeFigureOut">
              <a:rPr lang="en-US" smtClean="0"/>
              <a:pPr/>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5010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886D2-6C7B-4B4D-94F0-B195DA687682}" type="datetimeFigureOut">
              <a:rPr lang="en-US" smtClean="0"/>
              <a:pPr/>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464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886D2-6C7B-4B4D-94F0-B195DA687682}" type="datetimeFigureOut">
              <a:rPr lang="en-US" smtClean="0"/>
              <a:pPr/>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1280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886D2-6C7B-4B4D-94F0-B195DA687682}" type="datetimeFigureOut">
              <a:rPr lang="en-US" smtClean="0"/>
              <a:pPr/>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2229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B886D2-6C7B-4B4D-94F0-B195DA687682}" type="datetimeFigureOut">
              <a:rPr lang="en-US" smtClean="0"/>
              <a:pPr/>
              <a:t>6/29/15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999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B886D2-6C7B-4B4D-94F0-B195DA687682}" type="datetimeFigureOut">
              <a:rPr lang="en-US" smtClean="0"/>
              <a:pPr/>
              <a:t>6/29/15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3710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B886D2-6C7B-4B4D-94F0-B195DA687682}" type="datetimeFigureOut">
              <a:rPr lang="en-US" smtClean="0"/>
              <a:pPr/>
              <a:t>6/29/15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4861304"/>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B886D2-6C7B-4B4D-94F0-B195DA687682}" type="datetimeFigureOut">
              <a:rPr lang="en-US" smtClean="0"/>
              <a:pPr/>
              <a:t>6/29/15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747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886D2-6C7B-4B4D-94F0-B195DA687682}" type="datetimeFigureOut">
              <a:rPr lang="en-US" smtClean="0"/>
              <a:pPr/>
              <a:t>6/29/15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181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886D2-6C7B-4B4D-94F0-B195DA687682}" type="datetimeFigureOut">
              <a:rPr lang="en-US" smtClean="0"/>
              <a:pPr/>
              <a:t>6/29/15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951502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886D2-6C7B-4B4D-94F0-B195DA687682}" type="datetimeFigureOut">
              <a:rPr lang="en-US" smtClean="0"/>
              <a:pPr/>
              <a:t>6/29/15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7000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886D2-6C7B-4B4D-94F0-B195DA687682}" type="datetimeFigureOut">
              <a:rPr lang="en-US" smtClean="0"/>
              <a:pPr/>
              <a:t>6/29/15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410F2-E08D-4649-8B6A-8DA45D57394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2546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jpeg"/><Relationship Id="rId9"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microsoft.com/office/2007/relationships/hdphoto" Target="../media/hdphoto1.wdp"/><Relationship Id="rId7"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24.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21.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65.jpe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image" Target="../media/image78.jpeg"/><Relationship Id="rId8"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2.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36.tiff"/><Relationship Id="rId13"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4.jpeg"/><Relationship Id="rId10"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a:xfrm>
            <a:off x="810384" y="252962"/>
            <a:ext cx="7565449" cy="14073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smtClean="0">
                <a:ln>
                  <a:noFill/>
                </a:ln>
                <a:solidFill>
                  <a:schemeClr val="tx1"/>
                </a:solidFill>
                <a:effectLst/>
                <a:uLnTx/>
                <a:uFillTx/>
                <a:latin typeface="Candara"/>
                <a:ea typeface="+mj-ea"/>
                <a:cs typeface="Candara"/>
              </a:rPr>
              <a:t>The Schoolyard </a:t>
            </a:r>
            <a:r>
              <a:rPr kumimoji="0" lang="en-US" sz="5400" b="1" i="0" u="none" strike="noStrike" kern="1200" cap="none" spc="0" normalizeH="0" baseline="0" noProof="0" dirty="0" err="1" smtClean="0">
                <a:ln>
                  <a:noFill/>
                </a:ln>
                <a:solidFill>
                  <a:schemeClr val="tx1"/>
                </a:solidFill>
                <a:effectLst/>
                <a:uLnTx/>
                <a:uFillTx/>
                <a:latin typeface="Candara"/>
                <a:ea typeface="+mj-ea"/>
                <a:cs typeface="Candara"/>
              </a:rPr>
              <a:t>Bioblitz</a:t>
            </a:r>
            <a:r>
              <a:rPr kumimoji="0" lang="en-US" sz="5400" b="1" i="0" u="none" strike="noStrike" kern="1200" cap="none" spc="0" normalizeH="0" baseline="0" noProof="0" dirty="0" smtClean="0">
                <a:ln>
                  <a:noFill/>
                </a:ln>
                <a:solidFill>
                  <a:schemeClr val="tx1"/>
                </a:solidFill>
                <a:effectLst/>
                <a:uLnTx/>
                <a:uFillTx/>
                <a:latin typeface="Candara"/>
                <a:ea typeface="+mj-ea"/>
                <a:cs typeface="Candara"/>
              </a:rPr>
              <a:t>!</a:t>
            </a:r>
            <a:endParaRPr kumimoji="0" lang="en-US" sz="5400" b="1" i="1" u="none" strike="noStrike" kern="1200" cap="none" spc="0" normalizeH="0" baseline="0" noProof="0" dirty="0">
              <a:ln>
                <a:noFill/>
              </a:ln>
              <a:solidFill>
                <a:schemeClr val="tx1"/>
              </a:solidFill>
              <a:effectLst/>
              <a:uLnTx/>
              <a:uFillTx/>
              <a:latin typeface="Candara"/>
              <a:ea typeface="+mj-ea"/>
              <a:cs typeface="Candara"/>
            </a:endParaRPr>
          </a:p>
        </p:txBody>
      </p:sp>
      <p:sp>
        <p:nvSpPr>
          <p:cNvPr id="6" name="Subtitle 2"/>
          <p:cNvSpPr txBox="1">
            <a:spLocks/>
          </p:cNvSpPr>
          <p:nvPr/>
        </p:nvSpPr>
        <p:spPr>
          <a:xfrm>
            <a:off x="4959112" y="5050852"/>
            <a:ext cx="2375375" cy="124834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sz="2000" kern="800" dirty="0" smtClean="0">
                <a:solidFill>
                  <a:schemeClr val="tx1">
                    <a:lumMod val="95000"/>
                    <a:lumOff val="5000"/>
                  </a:schemeClr>
                </a:solidFill>
              </a:rPr>
              <a:t>Kim Franklin, Ph. D.</a:t>
            </a:r>
          </a:p>
          <a:p>
            <a:pPr marL="0" indent="0">
              <a:lnSpc>
                <a:spcPct val="80000"/>
              </a:lnSpc>
              <a:buNone/>
            </a:pPr>
            <a:r>
              <a:rPr lang="en-US" sz="2000" kern="800" dirty="0" smtClean="0">
                <a:solidFill>
                  <a:schemeClr val="tx1">
                    <a:lumMod val="95000"/>
                    <a:lumOff val="5000"/>
                  </a:schemeClr>
                </a:solidFill>
              </a:rPr>
              <a:t>Research Scientist</a:t>
            </a:r>
          </a:p>
          <a:p>
            <a:pPr marL="0" indent="0">
              <a:lnSpc>
                <a:spcPct val="80000"/>
              </a:lnSpc>
              <a:buNone/>
            </a:pPr>
            <a:r>
              <a:rPr lang="en-US" sz="2000" kern="800" dirty="0" smtClean="0">
                <a:solidFill>
                  <a:schemeClr val="tx1">
                    <a:lumMod val="95000"/>
                    <a:lumOff val="5000"/>
                  </a:schemeClr>
                </a:solidFill>
              </a:rPr>
              <a:t>Arizona-Sonora Desert Museum</a:t>
            </a:r>
          </a:p>
        </p:txBody>
      </p:sp>
      <p:pic>
        <p:nvPicPr>
          <p:cNvPr id="7" name="Picture 6" descr="ASDM logo (wlion) stacked .eps"/>
          <p:cNvPicPr>
            <a:picLocks noChangeAspect="1"/>
          </p:cNvPicPr>
          <p:nvPr/>
        </p:nvPicPr>
        <p:blipFill rotWithShape="1">
          <a:blip r:embed="rId3">
            <a:lum bright="-50000"/>
          </a:blip>
          <a:srcRect/>
          <a:stretch/>
        </p:blipFill>
        <p:spPr>
          <a:xfrm>
            <a:off x="7192028" y="4602888"/>
            <a:ext cx="1183805" cy="2144094"/>
          </a:xfrm>
          <a:prstGeom prst="rect">
            <a:avLst/>
          </a:prstGeom>
        </p:spPr>
      </p:pic>
      <p:pic>
        <p:nvPicPr>
          <p:cNvPr id="9" name="Picture 8" descr="645px-Acacia_greggii_9.jpg"/>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456" t="4404" r="9599" b="5416"/>
          <a:stretch/>
        </p:blipFill>
        <p:spPr>
          <a:xfrm>
            <a:off x="4521115" y="1965118"/>
            <a:ext cx="2373386" cy="2425468"/>
          </a:xfrm>
          <a:prstGeom prst="rect">
            <a:avLst/>
          </a:prstGeom>
        </p:spPr>
      </p:pic>
      <p:pic>
        <p:nvPicPr>
          <p:cNvPr id="15" name="Picture 14" descr="2.JP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4239" t="8667" r="25389" b="11166"/>
          <a:stretch/>
        </p:blipFill>
        <p:spPr>
          <a:xfrm>
            <a:off x="-4138" y="1965118"/>
            <a:ext cx="2286000" cy="2425469"/>
          </a:xfrm>
          <a:prstGeom prst="rect">
            <a:avLst/>
          </a:prstGeom>
        </p:spPr>
      </p:pic>
      <p:pic>
        <p:nvPicPr>
          <p:cNvPr id="18" name="Picture 17" descr="IMG_0519.jpg"/>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6379" t="19036" r="13408" b="5296"/>
          <a:stretch/>
        </p:blipFill>
        <p:spPr>
          <a:xfrm>
            <a:off x="6758707" y="1965119"/>
            <a:ext cx="2415017" cy="2426183"/>
          </a:xfrm>
          <a:prstGeom prst="rect">
            <a:avLst/>
          </a:prstGeom>
        </p:spPr>
      </p:pic>
      <p:pic>
        <p:nvPicPr>
          <p:cNvPr id="20" name="Picture 19" descr="patrick_coin.jpg"/>
          <p:cNvPicPr>
            <a:picLocks noChangeAspect="1"/>
          </p:cNvPicPr>
          <p:nvPr/>
        </p:nvPicPr>
        <p:blipFill rotWithShape="1">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6676"/>
          <a:stretch/>
        </p:blipFill>
        <p:spPr>
          <a:xfrm>
            <a:off x="2281862" y="1965118"/>
            <a:ext cx="2239253" cy="2425468"/>
          </a:xfrm>
          <a:prstGeom prst="rect">
            <a:avLst/>
          </a:prstGeom>
        </p:spPr>
      </p:pic>
      <p:pic>
        <p:nvPicPr>
          <p:cNvPr id="21" name="Picture 20" descr="T.Beth_Kinsey.jpg"/>
          <p:cNvPicPr>
            <a:picLocks noChangeAspect="1"/>
          </p:cNvPicPr>
          <p:nvPr/>
        </p:nvPicPr>
        <p:blipFill rotWithShape="1">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649" r="8485" b="12587"/>
          <a:stretch/>
        </p:blipFill>
        <p:spPr>
          <a:xfrm>
            <a:off x="1985990" y="4391302"/>
            <a:ext cx="2354801" cy="2425468"/>
          </a:xfrm>
          <a:prstGeom prst="rect">
            <a:avLst/>
          </a:prstGeom>
        </p:spPr>
      </p:pic>
      <p:pic>
        <p:nvPicPr>
          <p:cNvPr id="22" name="Picture 21" descr="Ornate_Tree_Lizard_Urosaurus_ornatus_01.12595838_large.jpg"/>
          <p:cNvPicPr>
            <a:picLocks noChangeAspect="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7223" t="20296" r="6955" b="10370"/>
          <a:stretch/>
        </p:blipFill>
        <p:spPr>
          <a:xfrm>
            <a:off x="-4138" y="4390587"/>
            <a:ext cx="1990128" cy="242546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7886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228600"/>
            <a:ext cx="9144000" cy="762000"/>
          </a:xfrm>
        </p:spPr>
        <p:txBody>
          <a:bodyPr>
            <a:normAutofit/>
          </a:bodyPr>
          <a:lstStyle/>
          <a:p>
            <a:pPr eaLnBrk="1" hangingPunct="1"/>
            <a:r>
              <a:rPr lang="en-US" sz="3600" dirty="0" smtClean="0">
                <a:solidFill>
                  <a:srgbClr val="000000"/>
                </a:solidFill>
                <a:latin typeface="Candara"/>
                <a:cs typeface="Candara"/>
              </a:rPr>
              <a:t>Materials!</a:t>
            </a:r>
            <a:endParaRPr lang="en-US" sz="3600" dirty="0">
              <a:solidFill>
                <a:srgbClr val="000000"/>
              </a:solidFill>
              <a:latin typeface="Candara"/>
              <a:cs typeface="Candara"/>
            </a:endParaRPr>
          </a:p>
        </p:txBody>
      </p:sp>
      <p:pic>
        <p:nvPicPr>
          <p:cNvPr id="13316" name="Picture 7" descr="Log_Wooden_House"/>
          <p:cNvPicPr>
            <a:picLocks noChangeAspect="1" noChangeArrowheads="1"/>
          </p:cNvPicPr>
          <p:nvPr/>
        </p:nvPicPr>
        <p:blipFill>
          <a:blip r:embed="rId3"/>
          <a:srcRect/>
          <a:stretch>
            <a:fillRect/>
          </a:stretch>
        </p:blipFill>
        <p:spPr bwMode="auto">
          <a:xfrm>
            <a:off x="6205818" y="1194075"/>
            <a:ext cx="2840691" cy="2840691"/>
          </a:xfrm>
          <a:prstGeom prst="rect">
            <a:avLst/>
          </a:prstGeom>
          <a:noFill/>
          <a:ln w="9525">
            <a:noFill/>
            <a:miter lim="800000"/>
            <a:headEnd/>
            <a:tailEnd/>
          </a:ln>
        </p:spPr>
      </p:pic>
      <p:pic>
        <p:nvPicPr>
          <p:cNvPr id="9" name="Picture 8" descr="sheet-linoleum-05.jpg"/>
          <p:cNvPicPr>
            <a:picLocks noChangeAspect="1"/>
          </p:cNvPicPr>
          <p:nvPr/>
        </p:nvPicPr>
        <p:blipFill>
          <a:blip r:embed="rId4"/>
          <a:stretch>
            <a:fillRect/>
          </a:stretch>
        </p:blipFill>
        <p:spPr>
          <a:xfrm>
            <a:off x="3124200" y="1143000"/>
            <a:ext cx="2891766" cy="2891766"/>
          </a:xfrm>
          <a:prstGeom prst="rect">
            <a:avLst/>
          </a:prstGeom>
        </p:spPr>
      </p:pic>
      <p:pic>
        <p:nvPicPr>
          <p:cNvPr id="10" name="Picture 9" descr="toilet-paper.jpg"/>
          <p:cNvPicPr>
            <a:picLocks noChangeAspect="1"/>
          </p:cNvPicPr>
          <p:nvPr/>
        </p:nvPicPr>
        <p:blipFill>
          <a:blip r:embed="rId5"/>
          <a:stretch>
            <a:fillRect/>
          </a:stretch>
        </p:blipFill>
        <p:spPr>
          <a:xfrm>
            <a:off x="6702562" y="4416562"/>
            <a:ext cx="2289038" cy="2289038"/>
          </a:xfrm>
          <a:prstGeom prst="rect">
            <a:avLst/>
          </a:prstGeom>
        </p:spPr>
      </p:pic>
      <p:pic>
        <p:nvPicPr>
          <p:cNvPr id="11" name="Picture 10" descr="WoolCap.jpg"/>
          <p:cNvPicPr>
            <a:picLocks noChangeAspect="1"/>
          </p:cNvPicPr>
          <p:nvPr/>
        </p:nvPicPr>
        <p:blipFill>
          <a:blip r:embed="rId6"/>
          <a:srcRect t="3704" b="6123"/>
          <a:stretch>
            <a:fillRect/>
          </a:stretch>
        </p:blipFill>
        <p:spPr>
          <a:xfrm>
            <a:off x="76200" y="4267200"/>
            <a:ext cx="3776259" cy="2514600"/>
          </a:xfrm>
          <a:prstGeom prst="rect">
            <a:avLst/>
          </a:prstGeom>
        </p:spPr>
      </p:pic>
      <p:pic>
        <p:nvPicPr>
          <p:cNvPr id="12" name="Picture 11" descr="cochineal-large.jpg"/>
          <p:cNvPicPr>
            <a:picLocks noChangeAspect="1"/>
          </p:cNvPicPr>
          <p:nvPr/>
        </p:nvPicPr>
        <p:blipFill>
          <a:blip r:embed="rId7"/>
          <a:stretch>
            <a:fillRect/>
          </a:stretch>
        </p:blipFill>
        <p:spPr>
          <a:xfrm>
            <a:off x="76200" y="1143000"/>
            <a:ext cx="2915092" cy="2915093"/>
          </a:xfrm>
          <a:prstGeom prst="rect">
            <a:avLst/>
          </a:prstGeom>
        </p:spPr>
      </p:pic>
      <p:pic>
        <p:nvPicPr>
          <p:cNvPr id="13" name="Picture 12" descr="cork2.jpg"/>
          <p:cNvPicPr>
            <a:picLocks noChangeAspect="1"/>
          </p:cNvPicPr>
          <p:nvPr/>
        </p:nvPicPr>
        <p:blipFill>
          <a:blip r:embed="rId8"/>
          <a:srcRect l="13132" t="8993" r="21682" b="14135"/>
          <a:stretch>
            <a:fillRect/>
          </a:stretch>
        </p:blipFill>
        <p:spPr>
          <a:xfrm>
            <a:off x="4038600" y="4419600"/>
            <a:ext cx="2412333" cy="2133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67663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a:xfrm>
            <a:off x="0" y="228600"/>
            <a:ext cx="9144000" cy="762000"/>
          </a:xfrm>
        </p:spPr>
        <p:txBody>
          <a:bodyPr/>
          <a:lstStyle/>
          <a:p>
            <a:pPr eaLnBrk="1" hangingPunct="1"/>
            <a:r>
              <a:rPr lang="en-US" sz="3600" dirty="0" smtClean="0">
                <a:solidFill>
                  <a:srgbClr val="000000"/>
                </a:solidFill>
                <a:latin typeface="Candara"/>
                <a:cs typeface="Candara"/>
              </a:rPr>
              <a:t>Medicine!</a:t>
            </a:r>
            <a:endParaRPr lang="en-US" sz="3600" dirty="0">
              <a:solidFill>
                <a:srgbClr val="000000"/>
              </a:solidFill>
              <a:latin typeface="Candara"/>
              <a:cs typeface="Candara"/>
            </a:endParaRPr>
          </a:p>
        </p:txBody>
      </p:sp>
      <p:sp>
        <p:nvSpPr>
          <p:cNvPr id="11267" name="Rectangle 4"/>
          <p:cNvSpPr>
            <a:spLocks noGrp="1" noChangeArrowheads="1"/>
          </p:cNvSpPr>
          <p:nvPr>
            <p:ph type="body" idx="1"/>
          </p:nvPr>
        </p:nvSpPr>
        <p:spPr bwMode="auto">
          <a:xfrm>
            <a:off x="542636" y="1177636"/>
            <a:ext cx="8601364" cy="1750291"/>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dirty="0">
                <a:solidFill>
                  <a:srgbClr val="000000"/>
                </a:solidFill>
                <a:latin typeface="Candara"/>
                <a:cs typeface="Candara"/>
              </a:rPr>
              <a:t>25% of all pharmaceuticals in U.S. contain ingredients derived from native plants</a:t>
            </a:r>
            <a:r>
              <a:rPr lang="en-US" dirty="0" smtClean="0">
                <a:solidFill>
                  <a:srgbClr val="000000"/>
                </a:solidFill>
                <a:latin typeface="Candara"/>
                <a:cs typeface="Candara"/>
              </a:rPr>
              <a:t>.</a:t>
            </a:r>
          </a:p>
          <a:p>
            <a:pPr eaLnBrk="1" hangingPunct="1">
              <a:lnSpc>
                <a:spcPct val="80000"/>
              </a:lnSpc>
            </a:pPr>
            <a:r>
              <a:rPr lang="en-US" dirty="0" smtClean="0">
                <a:solidFill>
                  <a:srgbClr val="000000"/>
                </a:solidFill>
                <a:latin typeface="Candara"/>
                <a:cs typeface="Candara"/>
              </a:rPr>
              <a:t>2,000 forest species found to have anti-cancer properties, thus far…</a:t>
            </a:r>
            <a:endParaRPr lang="en-US" dirty="0">
              <a:solidFill>
                <a:srgbClr val="000000"/>
              </a:solidFill>
              <a:latin typeface="Candara"/>
              <a:cs typeface="Candara"/>
            </a:endParaRPr>
          </a:p>
        </p:txBody>
      </p:sp>
      <p:pic>
        <p:nvPicPr>
          <p:cNvPr id="6" name="Picture 5" descr="pills"/>
          <p:cNvPicPr>
            <a:picLocks noChangeAspect="1" noChangeArrowheads="1"/>
          </p:cNvPicPr>
          <p:nvPr/>
        </p:nvPicPr>
        <p:blipFill>
          <a:blip r:embed="rId2" cstate="print"/>
          <a:srcRect t="4633"/>
          <a:stretch>
            <a:fillRect/>
          </a:stretch>
        </p:blipFill>
        <p:spPr bwMode="auto">
          <a:xfrm>
            <a:off x="2628285" y="3267363"/>
            <a:ext cx="3818695" cy="3417455"/>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498536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9144000" cy="762000"/>
          </a:xfrm>
        </p:spPr>
        <p:txBody>
          <a:bodyPr>
            <a:normAutofit/>
          </a:bodyPr>
          <a:lstStyle/>
          <a:p>
            <a:pPr eaLnBrk="1" hangingPunct="1"/>
            <a:r>
              <a:rPr lang="en-US" sz="3600" dirty="0" smtClean="0">
                <a:solidFill>
                  <a:srgbClr val="000000"/>
                </a:solidFill>
                <a:latin typeface="Candara"/>
                <a:cs typeface="Candara"/>
              </a:rPr>
              <a:t>Biodiversity gives us our tourism industry.</a:t>
            </a:r>
            <a:endParaRPr lang="en-US" sz="3600" dirty="0">
              <a:solidFill>
                <a:srgbClr val="000000"/>
              </a:solidFill>
              <a:latin typeface="Candara"/>
              <a:cs typeface="Candara"/>
            </a:endParaRPr>
          </a:p>
        </p:txBody>
      </p:sp>
      <p:pic>
        <p:nvPicPr>
          <p:cNvPr id="5" name="Picture 4" descr="Cactus_saguaro_sunset.jpg"/>
          <p:cNvPicPr>
            <a:picLocks noChangeAspect="1"/>
          </p:cNvPicPr>
          <p:nvPr/>
        </p:nvPicPr>
        <p:blipFill rotWithShape="1">
          <a:blip r:embed="rId3"/>
          <a:srcRect l="9707" t="9008" b="19733"/>
          <a:stretch/>
        </p:blipFill>
        <p:spPr>
          <a:xfrm>
            <a:off x="6529824" y="906206"/>
            <a:ext cx="1648975" cy="3212526"/>
          </a:xfrm>
          <a:prstGeom prst="rect">
            <a:avLst/>
          </a:prstGeom>
        </p:spPr>
      </p:pic>
      <p:pic>
        <p:nvPicPr>
          <p:cNvPr id="10" name="Picture 9" descr="cactus_flower_orange.jpg"/>
          <p:cNvPicPr>
            <a:picLocks noChangeAspect="1"/>
          </p:cNvPicPr>
          <p:nvPr/>
        </p:nvPicPr>
        <p:blipFill>
          <a:blip r:embed="rId4"/>
          <a:srcRect l="5143" r="12298"/>
          <a:stretch>
            <a:fillRect/>
          </a:stretch>
        </p:blipFill>
        <p:spPr>
          <a:xfrm>
            <a:off x="3545840" y="1200846"/>
            <a:ext cx="2846960" cy="2586294"/>
          </a:xfrm>
          <a:prstGeom prst="rect">
            <a:avLst/>
          </a:prstGeom>
        </p:spPr>
      </p:pic>
      <p:pic>
        <p:nvPicPr>
          <p:cNvPr id="9" name="Picture 8" descr="summit.preview.jpg"/>
          <p:cNvPicPr>
            <a:picLocks noChangeAspect="1"/>
          </p:cNvPicPr>
          <p:nvPr/>
        </p:nvPicPr>
        <p:blipFill rotWithShape="1">
          <a:blip r:embed="rId5">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6">
                    <a14:imgEffect>
                      <a14:brightnessContrast bright="-10000"/>
                    </a14:imgEffect>
                  </a14:imgLayer>
                </a14:imgProps>
              </a:ext>
            </a:extLst>
          </a:blip>
          <a:srcRect t="18925" b="42408"/>
          <a:stretch/>
        </p:blipFill>
        <p:spPr>
          <a:xfrm>
            <a:off x="-3176" y="4205319"/>
            <a:ext cx="9147175" cy="2652681"/>
          </a:xfrm>
          <a:prstGeom prst="rect">
            <a:avLst/>
          </a:prstGeom>
        </p:spPr>
      </p:pic>
      <p:pic>
        <p:nvPicPr>
          <p:cNvPr id="3" name="Picture 2" descr="Broad-billed-Hummingbird-2.jpg"/>
          <p:cNvPicPr>
            <a:picLocks noChangeAspect="1"/>
          </p:cNvPicPr>
          <p:nvPr/>
        </p:nvPicPr>
        <p:blipFill rotWithShape="1">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70" t="6174" r="8190" b="3379"/>
          <a:stretch/>
        </p:blipFill>
        <p:spPr>
          <a:xfrm>
            <a:off x="914399" y="906206"/>
            <a:ext cx="2489201" cy="309683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845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28600"/>
            <a:ext cx="9144000" cy="762000"/>
          </a:xfrm>
        </p:spPr>
        <p:txBody>
          <a:bodyPr/>
          <a:lstStyle/>
          <a:p>
            <a:pPr eaLnBrk="1" hangingPunct="1"/>
            <a:r>
              <a:rPr lang="en-US" sz="3600" dirty="0">
                <a:solidFill>
                  <a:srgbClr val="000000"/>
                </a:solidFill>
                <a:latin typeface="Candara"/>
                <a:cs typeface="Candara"/>
              </a:rPr>
              <a:t>We derive cultural diversity from biodiversity</a:t>
            </a:r>
          </a:p>
        </p:txBody>
      </p:sp>
      <p:pic>
        <p:nvPicPr>
          <p:cNvPr id="15363" name="Picture 7" descr="reeddance"/>
          <p:cNvPicPr>
            <a:picLocks noChangeAspect="1" noChangeArrowheads="1"/>
          </p:cNvPicPr>
          <p:nvPr/>
        </p:nvPicPr>
        <p:blipFill>
          <a:blip r:embed="rId3"/>
          <a:srcRect/>
          <a:stretch>
            <a:fillRect/>
          </a:stretch>
        </p:blipFill>
        <p:spPr bwMode="auto">
          <a:xfrm>
            <a:off x="5368925" y="1302472"/>
            <a:ext cx="3775075" cy="5029200"/>
          </a:xfrm>
          <a:prstGeom prst="rect">
            <a:avLst/>
          </a:prstGeom>
          <a:noFill/>
          <a:ln w="9525">
            <a:noFill/>
            <a:miter lim="800000"/>
            <a:headEnd/>
            <a:tailEnd/>
          </a:ln>
        </p:spPr>
      </p:pic>
      <p:pic>
        <p:nvPicPr>
          <p:cNvPr id="15364" name="Picture 9" descr="304%20-%20Sea%20Turtle"/>
          <p:cNvPicPr>
            <a:picLocks noChangeAspect="1" noChangeArrowheads="1"/>
          </p:cNvPicPr>
          <p:nvPr/>
        </p:nvPicPr>
        <p:blipFill>
          <a:blip r:embed="rId4"/>
          <a:srcRect/>
          <a:stretch>
            <a:fillRect/>
          </a:stretch>
        </p:blipFill>
        <p:spPr bwMode="auto">
          <a:xfrm>
            <a:off x="0" y="1828800"/>
            <a:ext cx="5257800" cy="394335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8750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6" name="Picture 5" descr="Creosote-PaulGarland.jpg"/>
          <p:cNvPicPr>
            <a:picLocks noChangeAspect="1"/>
          </p:cNvPicPr>
          <p:nvPr/>
        </p:nvPicPr>
        <p:blipFill>
          <a:blip r:embed="rId3"/>
          <a:srcRect t="9049"/>
          <a:stretch>
            <a:fillRect/>
          </a:stretch>
        </p:blipFill>
        <p:spPr>
          <a:xfrm>
            <a:off x="2" y="1143000"/>
            <a:ext cx="4520698" cy="4965700"/>
          </a:xfrm>
          <a:prstGeom prst="rect">
            <a:avLst/>
          </a:prstGeom>
        </p:spPr>
      </p:pic>
      <p:sp>
        <p:nvSpPr>
          <p:cNvPr id="15362" name="Rectangle 2"/>
          <p:cNvSpPr>
            <a:spLocks noGrp="1" noChangeArrowheads="1"/>
          </p:cNvSpPr>
          <p:nvPr>
            <p:ph type="title"/>
          </p:nvPr>
        </p:nvSpPr>
        <p:spPr>
          <a:xfrm>
            <a:off x="0" y="228600"/>
            <a:ext cx="9144000" cy="762000"/>
          </a:xfrm>
        </p:spPr>
        <p:txBody>
          <a:bodyPr/>
          <a:lstStyle/>
          <a:p>
            <a:pPr eaLnBrk="1" hangingPunct="1"/>
            <a:r>
              <a:rPr lang="en-US" sz="3600" dirty="0" smtClean="0">
                <a:solidFill>
                  <a:srgbClr val="000000"/>
                </a:solidFill>
                <a:latin typeface="Candara"/>
                <a:cs typeface="Candara"/>
              </a:rPr>
              <a:t>The Value of “Green” Space</a:t>
            </a:r>
            <a:endParaRPr lang="en-US" sz="3600" dirty="0">
              <a:solidFill>
                <a:srgbClr val="000000"/>
              </a:solidFill>
              <a:latin typeface="Candara"/>
              <a:cs typeface="Candara"/>
            </a:endParaRPr>
          </a:p>
        </p:txBody>
      </p:sp>
      <p:pic>
        <p:nvPicPr>
          <p:cNvPr id="7" name="Picture 6" descr="forest.jpg"/>
          <p:cNvPicPr>
            <a:picLocks noChangeAspect="1"/>
          </p:cNvPicPr>
          <p:nvPr/>
        </p:nvPicPr>
        <p:blipFill>
          <a:blip r:embed="rId4"/>
          <a:srcRect l="16762" r="13409"/>
          <a:stretch>
            <a:fillRect/>
          </a:stretch>
        </p:blipFill>
        <p:spPr>
          <a:xfrm>
            <a:off x="4520699" y="1143000"/>
            <a:ext cx="4623301" cy="49657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8750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28600"/>
            <a:ext cx="9144000" cy="762000"/>
          </a:xfrm>
        </p:spPr>
        <p:txBody>
          <a:bodyPr>
            <a:normAutofit/>
          </a:bodyPr>
          <a:lstStyle/>
          <a:p>
            <a:pPr eaLnBrk="1" hangingPunct="1"/>
            <a:r>
              <a:rPr lang="en-US" sz="3600" dirty="0" smtClean="0">
                <a:solidFill>
                  <a:srgbClr val="000000"/>
                </a:solidFill>
                <a:latin typeface="Candara"/>
                <a:cs typeface="Candara"/>
              </a:rPr>
              <a:t>Biodiversity provides </a:t>
            </a:r>
            <a:r>
              <a:rPr lang="en-US" sz="3600" b="1" dirty="0" smtClean="0">
                <a:solidFill>
                  <a:srgbClr val="000000"/>
                </a:solidFill>
                <a:latin typeface="Candara"/>
                <a:cs typeface="Candara"/>
              </a:rPr>
              <a:t>ecosystem services.</a:t>
            </a:r>
            <a:endParaRPr lang="en-US" sz="3600" dirty="0">
              <a:solidFill>
                <a:srgbClr val="000000"/>
              </a:solidFill>
              <a:latin typeface="Candara"/>
              <a:cs typeface="Candara"/>
            </a:endParaRPr>
          </a:p>
        </p:txBody>
      </p:sp>
      <p:pic>
        <p:nvPicPr>
          <p:cNvPr id="5" name="Picture 1032" descr="C:\Documents and Settings\pertuser\Desktop\co2cycle.jpg"/>
          <p:cNvPicPr>
            <a:picLocks noChangeAspect="1" noChangeArrowheads="1"/>
          </p:cNvPicPr>
          <p:nvPr/>
        </p:nvPicPr>
        <p:blipFill>
          <a:blip r:embed="rId3" cstate="print"/>
          <a:srcRect/>
          <a:stretch>
            <a:fillRect/>
          </a:stretch>
        </p:blipFill>
        <p:spPr bwMode="auto">
          <a:xfrm>
            <a:off x="237837" y="1318491"/>
            <a:ext cx="3810000" cy="3505200"/>
          </a:xfrm>
          <a:prstGeom prst="rect">
            <a:avLst/>
          </a:prstGeom>
          <a:noFill/>
        </p:spPr>
      </p:pic>
      <p:sp>
        <p:nvSpPr>
          <p:cNvPr id="6" name="Rectangle 1027"/>
          <p:cNvSpPr>
            <a:spLocks noChangeArrowheads="1"/>
          </p:cNvSpPr>
          <p:nvPr/>
        </p:nvSpPr>
        <p:spPr bwMode="auto">
          <a:xfrm>
            <a:off x="0" y="5216839"/>
            <a:ext cx="4540827" cy="1384995"/>
          </a:xfrm>
          <a:prstGeom prst="rect">
            <a:avLst/>
          </a:prstGeom>
          <a:noFill/>
          <a:ln w="9525">
            <a:noFill/>
            <a:miter lim="800000"/>
            <a:headEnd/>
            <a:tailEnd/>
          </a:ln>
          <a:effectLst/>
        </p:spPr>
        <p:txBody>
          <a:bodyPr wrap="square">
            <a:spAutoFit/>
          </a:bodyPr>
          <a:lstStyle/>
          <a:p>
            <a:pPr algn="ctr"/>
            <a:r>
              <a:rPr lang="en-US" sz="2800" dirty="0" smtClean="0">
                <a:solidFill>
                  <a:srgbClr val="000000"/>
                </a:solidFill>
              </a:rPr>
              <a:t>25 </a:t>
            </a:r>
            <a:r>
              <a:rPr lang="en-US" sz="2800" dirty="0">
                <a:solidFill>
                  <a:srgbClr val="000000"/>
                </a:solidFill>
              </a:rPr>
              <a:t>m</a:t>
            </a:r>
            <a:r>
              <a:rPr lang="en-US" sz="2800" baseline="30000" dirty="0">
                <a:solidFill>
                  <a:srgbClr val="000000"/>
                </a:solidFill>
              </a:rPr>
              <a:t>2</a:t>
            </a:r>
            <a:r>
              <a:rPr lang="en-US" sz="2800" dirty="0">
                <a:solidFill>
                  <a:srgbClr val="000000"/>
                </a:solidFill>
              </a:rPr>
              <a:t> of tropical forest absorbs all the CO</a:t>
            </a:r>
            <a:r>
              <a:rPr lang="en-US" sz="2800" baseline="-25000" dirty="0">
                <a:solidFill>
                  <a:srgbClr val="000000"/>
                </a:solidFill>
              </a:rPr>
              <a:t>2 </a:t>
            </a:r>
            <a:r>
              <a:rPr lang="en-US" sz="2800" dirty="0">
                <a:solidFill>
                  <a:srgbClr val="000000"/>
                </a:solidFill>
              </a:rPr>
              <a:t>released by one year of driving.</a:t>
            </a:r>
            <a:endParaRPr lang="en-US" dirty="0">
              <a:solidFill>
                <a:srgbClr val="000000"/>
              </a:solidFill>
            </a:endParaRPr>
          </a:p>
        </p:txBody>
      </p:sp>
      <p:sp>
        <p:nvSpPr>
          <p:cNvPr id="8" name="Rectangle 7"/>
          <p:cNvSpPr/>
          <p:nvPr/>
        </p:nvSpPr>
        <p:spPr>
          <a:xfrm>
            <a:off x="5103091" y="5216839"/>
            <a:ext cx="3452090" cy="1384995"/>
          </a:xfrm>
          <a:prstGeom prst="rect">
            <a:avLst/>
          </a:prstGeom>
        </p:spPr>
        <p:txBody>
          <a:bodyPr wrap="square">
            <a:spAutoFit/>
          </a:bodyPr>
          <a:lstStyle/>
          <a:p>
            <a:pPr algn="ctr"/>
            <a:r>
              <a:rPr lang="en-US" sz="2800" dirty="0" smtClean="0">
                <a:solidFill>
                  <a:srgbClr val="0D0D0D"/>
                </a:solidFill>
              </a:rPr>
              <a:t>Ants increase the productivity of our farmlands. </a:t>
            </a:r>
            <a:endParaRPr lang="en-US" sz="2800" dirty="0">
              <a:solidFill>
                <a:srgbClr val="0D0D0D"/>
              </a:solidFill>
            </a:endParaRPr>
          </a:p>
        </p:txBody>
      </p:sp>
      <p:pic>
        <p:nvPicPr>
          <p:cNvPr id="9" name="Picture 8" descr="tschinkel_cast2.jpg"/>
          <p:cNvPicPr>
            <a:picLocks noChangeAspect="1"/>
          </p:cNvPicPr>
          <p:nvPr/>
        </p:nvPicPr>
        <p:blipFill>
          <a:blip r:embed="rId4"/>
          <a:stretch>
            <a:fillRect/>
          </a:stretch>
        </p:blipFill>
        <p:spPr>
          <a:xfrm>
            <a:off x="5291511" y="1318491"/>
            <a:ext cx="2943410" cy="389834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4561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2122"/>
            <a:ext cx="8229600" cy="1143000"/>
          </a:xfrm>
        </p:spPr>
        <p:txBody>
          <a:bodyPr>
            <a:normAutofit fontScale="90000"/>
          </a:bodyPr>
          <a:lstStyle/>
          <a:p>
            <a:r>
              <a:rPr lang="en-US" sz="3111" dirty="0" smtClean="0">
                <a:solidFill>
                  <a:srgbClr val="9BBB59"/>
                </a:solidFill>
              </a:rPr>
              <a:t>We have identified 2 million species, </a:t>
            </a:r>
            <a:br>
              <a:rPr lang="en-US" sz="3111" dirty="0" smtClean="0">
                <a:solidFill>
                  <a:srgbClr val="9BBB59"/>
                </a:solidFill>
              </a:rPr>
            </a:br>
            <a:r>
              <a:rPr lang="en-US" sz="3111" dirty="0" smtClean="0">
                <a:solidFill>
                  <a:srgbClr val="9BBB59"/>
                </a:solidFill>
              </a:rPr>
              <a:t>but many millions more remain to be discovered</a:t>
            </a:r>
            <a:r>
              <a:rPr lang="en-US" dirty="0" smtClean="0">
                <a:solidFill>
                  <a:srgbClr val="9BBB59"/>
                </a:solidFill>
              </a:rPr>
              <a:t>. </a:t>
            </a:r>
            <a:endParaRPr lang="en-US" dirty="0">
              <a:solidFill>
                <a:srgbClr val="9BBB59"/>
              </a:solidFill>
            </a:endParaRPr>
          </a:p>
        </p:txBody>
      </p:sp>
      <p:pic>
        <p:nvPicPr>
          <p:cNvPr id="4" name="Picture 3" descr="biodiversity1.jpg"/>
          <p:cNvPicPr>
            <a:picLocks noChangeAspect="1"/>
          </p:cNvPicPr>
          <p:nvPr/>
        </p:nvPicPr>
        <p:blipFill>
          <a:blip r:embed="rId3"/>
          <a:stretch>
            <a:fillRect/>
          </a:stretch>
        </p:blipFill>
        <p:spPr>
          <a:xfrm>
            <a:off x="607291" y="1417638"/>
            <a:ext cx="7901709" cy="52211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89803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21172259"/>
              </p:ext>
            </p:extLst>
          </p:nvPr>
        </p:nvGraphicFramePr>
        <p:xfrm>
          <a:off x="0" y="0"/>
          <a:ext cx="9220200" cy="6934200"/>
        </p:xfrm>
        <a:graphic>
          <a:graphicData uri="http://schemas.openxmlformats.org/drawingml/2006/chart">
            <c:chart xmlns:c="http://schemas.openxmlformats.org/drawingml/2006/chart" xmlns:r="http://schemas.openxmlformats.org/officeDocument/2006/relationships" r:id="rId3"/>
          </a:graphicData>
        </a:graphic>
      </p:graphicFrame>
      <p:sp>
        <p:nvSpPr>
          <p:cNvPr id="24585" name="Rectangle 12"/>
          <p:cNvSpPr>
            <a:spLocks noChangeArrowheads="1"/>
          </p:cNvSpPr>
          <p:nvPr/>
        </p:nvSpPr>
        <p:spPr bwMode="auto">
          <a:xfrm>
            <a:off x="0" y="3200400"/>
            <a:ext cx="9144000" cy="369332"/>
          </a:xfrm>
          <a:prstGeom prst="rect">
            <a:avLst/>
          </a:prstGeom>
          <a:noFill/>
          <a:ln w="9525">
            <a:noFill/>
            <a:miter lim="800000"/>
            <a:headEnd/>
            <a:tailEnd/>
          </a:ln>
        </p:spPr>
        <p:txBody>
          <a:bodyPr>
            <a:prstTxWarp prst="textNoShape">
              <a:avLst/>
            </a:prstTxWarp>
            <a:spAutoFit/>
          </a:bodyPr>
          <a:lstStyle/>
          <a:p>
            <a:endParaRPr lang="en-US">
              <a:solidFill>
                <a:schemeClr val="bg1">
                  <a:lumMod val="95000"/>
                </a:schemeClr>
              </a:solidFill>
            </a:endParaRPr>
          </a:p>
        </p:txBody>
      </p:sp>
      <p:sp>
        <p:nvSpPr>
          <p:cNvPr id="16" name="Rectangle 2"/>
          <p:cNvSpPr txBox="1">
            <a:spLocks noChangeArrowheads="1"/>
          </p:cNvSpPr>
          <p:nvPr/>
        </p:nvSpPr>
        <p:spPr>
          <a:xfrm>
            <a:off x="609600" y="2971800"/>
            <a:ext cx="27432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ndara"/>
                <a:ea typeface="+mj-ea"/>
                <a:cs typeface="Candara"/>
              </a:rPr>
              <a:t>Animals</a:t>
            </a:r>
          </a:p>
        </p:txBody>
      </p:sp>
      <p:sp>
        <p:nvSpPr>
          <p:cNvPr id="17" name="Rectangle 2"/>
          <p:cNvSpPr txBox="1">
            <a:spLocks noChangeArrowheads="1"/>
          </p:cNvSpPr>
          <p:nvPr/>
        </p:nvSpPr>
        <p:spPr>
          <a:xfrm>
            <a:off x="4876800" y="2514600"/>
            <a:ext cx="27432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Candara"/>
                <a:ea typeface="+mj-ea"/>
                <a:cs typeface="Candara"/>
              </a:rPr>
              <a:t>Plants</a:t>
            </a:r>
          </a:p>
        </p:txBody>
      </p:sp>
      <p:sp>
        <p:nvSpPr>
          <p:cNvPr id="18" name="Rectangle 2"/>
          <p:cNvSpPr txBox="1">
            <a:spLocks noChangeArrowheads="1"/>
          </p:cNvSpPr>
          <p:nvPr/>
        </p:nvSpPr>
        <p:spPr>
          <a:xfrm rot="19293800">
            <a:off x="5315843" y="347807"/>
            <a:ext cx="27432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725989"/>
                </a:solidFill>
                <a:effectLst/>
                <a:uLnTx/>
                <a:uFillTx/>
                <a:latin typeface="Candara"/>
                <a:ea typeface="+mj-ea"/>
                <a:cs typeface="Candara"/>
              </a:rPr>
              <a:t>Fungi</a:t>
            </a:r>
          </a:p>
        </p:txBody>
      </p:sp>
      <p:sp>
        <p:nvSpPr>
          <p:cNvPr id="19" name="Rectangle 2"/>
          <p:cNvSpPr txBox="1">
            <a:spLocks noChangeArrowheads="1"/>
          </p:cNvSpPr>
          <p:nvPr/>
        </p:nvSpPr>
        <p:spPr>
          <a:xfrm rot="18769998">
            <a:off x="4259046" y="406922"/>
            <a:ext cx="2322192"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rgbClr val="85A157"/>
                </a:solidFill>
                <a:effectLst/>
                <a:uLnTx/>
                <a:uFillTx/>
                <a:latin typeface="Candara"/>
                <a:ea typeface="+mj-ea"/>
                <a:cs typeface="Candara"/>
              </a:rPr>
              <a:t>Protists</a:t>
            </a:r>
            <a:endParaRPr kumimoji="0" lang="en-US" sz="4400" b="0" i="0" u="none" strike="noStrike" kern="1200" cap="none" spc="0" normalizeH="0" baseline="0" noProof="0" dirty="0" smtClean="0">
              <a:ln>
                <a:noFill/>
              </a:ln>
              <a:solidFill>
                <a:srgbClr val="85A157"/>
              </a:solidFill>
              <a:effectLst/>
              <a:uLnTx/>
              <a:uFillTx/>
              <a:latin typeface="Candara"/>
              <a:ea typeface="+mj-ea"/>
              <a:cs typeface="Candara"/>
            </a:endParaRPr>
          </a:p>
        </p:txBody>
      </p:sp>
      <p:sp>
        <p:nvSpPr>
          <p:cNvPr id="20" name="Rectangle 2"/>
          <p:cNvSpPr txBox="1">
            <a:spLocks noChangeArrowheads="1"/>
          </p:cNvSpPr>
          <p:nvPr/>
        </p:nvSpPr>
        <p:spPr>
          <a:xfrm rot="2120992">
            <a:off x="1903424" y="612000"/>
            <a:ext cx="27432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smtClean="0">
                <a:solidFill>
                  <a:srgbClr val="4072A1"/>
                </a:solidFill>
                <a:latin typeface="Candara"/>
                <a:ea typeface="+mj-ea"/>
                <a:cs typeface="Candara"/>
              </a:rPr>
              <a:t>Bacteria</a:t>
            </a:r>
            <a:endParaRPr kumimoji="0" lang="en-US" sz="4400" b="0" i="0" u="none" strike="noStrike" kern="1200" cap="none" spc="0" normalizeH="0" baseline="0" noProof="0" dirty="0" smtClean="0">
              <a:ln>
                <a:noFill/>
              </a:ln>
              <a:solidFill>
                <a:srgbClr val="4072A1"/>
              </a:solidFill>
              <a:effectLst/>
              <a:uLnTx/>
              <a:uFillTx/>
              <a:latin typeface="Candara"/>
              <a:ea typeface="+mj-ea"/>
              <a:cs typeface="Candara"/>
            </a:endParaRPr>
          </a:p>
        </p:txBody>
      </p:sp>
      <p:sp>
        <p:nvSpPr>
          <p:cNvPr id="21" name="Rectangle 2"/>
          <p:cNvSpPr txBox="1">
            <a:spLocks noChangeArrowheads="1"/>
          </p:cNvSpPr>
          <p:nvPr/>
        </p:nvSpPr>
        <p:spPr>
          <a:xfrm rot="2120992">
            <a:off x="2513024" y="307197"/>
            <a:ext cx="2743200" cy="1143000"/>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err="1" smtClean="0">
                <a:solidFill>
                  <a:srgbClr val="AE4744"/>
                </a:solidFill>
                <a:latin typeface="Candara"/>
                <a:ea typeface="+mj-ea"/>
                <a:cs typeface="Candara"/>
              </a:rPr>
              <a:t>Archaea</a:t>
            </a:r>
            <a:endParaRPr kumimoji="0" lang="en-US" sz="4400" b="0" i="0" u="none" strike="noStrike" kern="1200" cap="none" spc="0" normalizeH="0" baseline="0" noProof="0" dirty="0" smtClean="0">
              <a:ln>
                <a:noFill/>
              </a:ln>
              <a:solidFill>
                <a:srgbClr val="AE4744"/>
              </a:solidFill>
              <a:effectLst/>
              <a:uLnTx/>
              <a:uFillTx/>
              <a:latin typeface="Candara"/>
              <a:ea typeface="+mj-ea"/>
              <a:cs typeface="Candar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67500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graphicFrame>
        <p:nvGraphicFramePr>
          <p:cNvPr id="4" name="Chart 3"/>
          <p:cNvGraphicFramePr/>
          <p:nvPr/>
        </p:nvGraphicFramePr>
        <p:xfrm>
          <a:off x="1056389" y="2017933"/>
          <a:ext cx="7359117" cy="484006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750454" y="663290"/>
            <a:ext cx="5648254" cy="1323439"/>
          </a:xfrm>
          <a:prstGeom prst="rect">
            <a:avLst/>
          </a:prstGeom>
          <a:noFill/>
        </p:spPr>
        <p:txBody>
          <a:bodyPr wrap="square" rtlCol="0">
            <a:spAutoFit/>
          </a:bodyPr>
          <a:lstStyle/>
          <a:p>
            <a:pPr algn="ctr"/>
            <a:r>
              <a:rPr lang="en-US" sz="4000" dirty="0" smtClean="0">
                <a:solidFill>
                  <a:schemeClr val="accent3"/>
                </a:solidFill>
              </a:rPr>
              <a:t>30% </a:t>
            </a:r>
            <a:r>
              <a:rPr lang="en-US" sz="4000" dirty="0" smtClean="0">
                <a:solidFill>
                  <a:schemeClr val="accent3"/>
                </a:solidFill>
              </a:rPr>
              <a:t>of all named</a:t>
            </a:r>
            <a:r>
              <a:rPr lang="en-US" sz="4000" dirty="0" smtClean="0">
                <a:solidFill>
                  <a:schemeClr val="accent3"/>
                </a:solidFill>
              </a:rPr>
              <a:t> animal species </a:t>
            </a:r>
            <a:r>
              <a:rPr lang="en-US" sz="4000" dirty="0" smtClean="0">
                <a:solidFill>
                  <a:schemeClr val="accent3"/>
                </a:solidFill>
              </a:rPr>
              <a:t>are beetles!</a:t>
            </a:r>
            <a:endParaRPr lang="en-US" sz="4000" dirty="0">
              <a:solidFill>
                <a:schemeClr val="accent3"/>
              </a:solidFill>
            </a:endParaRPr>
          </a:p>
        </p:txBody>
      </p:sp>
      <p:pic>
        <p:nvPicPr>
          <p:cNvPr id="8" name="Picture 7" descr="ladybug-main_Full.jpg"/>
          <p:cNvPicPr>
            <a:picLocks noChangeAspect="1"/>
          </p:cNvPicPr>
          <p:nvPr/>
        </p:nvPicPr>
        <p:blipFill>
          <a:blip r:embed="rId4"/>
          <a:srcRect l="8577"/>
          <a:stretch>
            <a:fillRect/>
          </a:stretch>
        </p:blipFill>
        <p:spPr>
          <a:xfrm>
            <a:off x="6680200" y="-1"/>
            <a:ext cx="2463800" cy="1857376"/>
          </a:xfrm>
          <a:prstGeom prst="rect">
            <a:avLst/>
          </a:prstGeom>
        </p:spPr>
      </p:pic>
      <p:sp>
        <p:nvSpPr>
          <p:cNvPr id="9" name="TextBox 8"/>
          <p:cNvSpPr txBox="1"/>
          <p:nvPr/>
        </p:nvSpPr>
        <p:spPr>
          <a:xfrm>
            <a:off x="2390913" y="4437967"/>
            <a:ext cx="982870" cy="5632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3600" dirty="0" smtClean="0"/>
              <a:t>67%</a:t>
            </a: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411744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graphicFrame>
        <p:nvGraphicFramePr>
          <p:cNvPr id="4" name="Chart 3"/>
          <p:cNvGraphicFramePr/>
          <p:nvPr/>
        </p:nvGraphicFramePr>
        <p:xfrm>
          <a:off x="0" y="2283691"/>
          <a:ext cx="7158182" cy="465281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ladybug-main_Full.jpg"/>
          <p:cNvPicPr>
            <a:picLocks noChangeAspect="1"/>
          </p:cNvPicPr>
          <p:nvPr/>
        </p:nvPicPr>
        <p:blipFill>
          <a:blip r:embed="rId3"/>
          <a:srcRect l="8577"/>
          <a:stretch>
            <a:fillRect/>
          </a:stretch>
        </p:blipFill>
        <p:spPr>
          <a:xfrm>
            <a:off x="6680200" y="-1"/>
            <a:ext cx="2463800" cy="1857376"/>
          </a:xfrm>
          <a:prstGeom prst="rect">
            <a:avLst/>
          </a:prstGeom>
        </p:spPr>
      </p:pic>
      <p:pic>
        <p:nvPicPr>
          <p:cNvPr id="12" name="Picture 11" descr="Reticulutermes_Wild.jpg"/>
          <p:cNvPicPr>
            <a:picLocks noChangeAspect="1"/>
          </p:cNvPicPr>
          <p:nvPr/>
        </p:nvPicPr>
        <p:blipFill>
          <a:blip r:embed="rId4"/>
          <a:stretch>
            <a:fillRect/>
          </a:stretch>
        </p:blipFill>
        <p:spPr>
          <a:xfrm>
            <a:off x="6680200" y="5187950"/>
            <a:ext cx="2438400" cy="1670050"/>
          </a:xfrm>
          <a:prstGeom prst="rect">
            <a:avLst/>
          </a:prstGeom>
        </p:spPr>
      </p:pic>
      <p:pic>
        <p:nvPicPr>
          <p:cNvPr id="13" name="Picture 12" descr="Apis_Wild.jpg"/>
          <p:cNvPicPr>
            <a:picLocks noChangeAspect="1"/>
          </p:cNvPicPr>
          <p:nvPr/>
        </p:nvPicPr>
        <p:blipFill>
          <a:blip r:embed="rId5"/>
          <a:stretch>
            <a:fillRect/>
          </a:stretch>
        </p:blipFill>
        <p:spPr>
          <a:xfrm>
            <a:off x="6680200" y="3565525"/>
            <a:ext cx="2438400" cy="1622425"/>
          </a:xfrm>
          <a:prstGeom prst="rect">
            <a:avLst/>
          </a:prstGeom>
        </p:spPr>
      </p:pic>
      <p:pic>
        <p:nvPicPr>
          <p:cNvPr id="14" name="Picture 13" descr="Lauxaniid_Wild.jpg"/>
          <p:cNvPicPr>
            <a:picLocks noChangeAspect="1"/>
          </p:cNvPicPr>
          <p:nvPr/>
        </p:nvPicPr>
        <p:blipFill>
          <a:blip r:embed="rId6"/>
          <a:stretch>
            <a:fillRect/>
          </a:stretch>
        </p:blipFill>
        <p:spPr>
          <a:xfrm>
            <a:off x="6680200" y="1857375"/>
            <a:ext cx="2438400" cy="1708150"/>
          </a:xfrm>
          <a:prstGeom prst="rect">
            <a:avLst/>
          </a:prstGeom>
        </p:spPr>
      </p:pic>
      <p:sp>
        <p:nvSpPr>
          <p:cNvPr id="15" name="TextBox 14"/>
          <p:cNvSpPr txBox="1"/>
          <p:nvPr/>
        </p:nvSpPr>
        <p:spPr>
          <a:xfrm>
            <a:off x="750454" y="663290"/>
            <a:ext cx="5648254" cy="1323439"/>
          </a:xfrm>
          <a:prstGeom prst="rect">
            <a:avLst/>
          </a:prstGeom>
          <a:noFill/>
        </p:spPr>
        <p:txBody>
          <a:bodyPr wrap="square" rtlCol="0">
            <a:spAutoFit/>
          </a:bodyPr>
          <a:lstStyle/>
          <a:p>
            <a:pPr algn="ctr"/>
            <a:r>
              <a:rPr lang="en-US" sz="4000" dirty="0" smtClean="0">
                <a:solidFill>
                  <a:schemeClr val="accent3"/>
                </a:solidFill>
              </a:rPr>
              <a:t>74% of all named</a:t>
            </a:r>
            <a:r>
              <a:rPr lang="en-US" sz="4000" dirty="0" smtClean="0">
                <a:solidFill>
                  <a:schemeClr val="accent3"/>
                </a:solidFill>
              </a:rPr>
              <a:t> animal species </a:t>
            </a:r>
            <a:r>
              <a:rPr lang="en-US" sz="4000" dirty="0" smtClean="0">
                <a:solidFill>
                  <a:schemeClr val="accent3"/>
                </a:solidFill>
              </a:rPr>
              <a:t>are insects!</a:t>
            </a:r>
            <a:endParaRPr lang="en-US" sz="4000" dirty="0">
              <a:solidFill>
                <a:schemeClr val="accent3"/>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0114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2892204475_5b7212df4a_o.jpg"/>
          <p:cNvPicPr>
            <a:picLocks noChangeAspect="1"/>
          </p:cNvPicPr>
          <p:nvPr/>
        </p:nvPicPr>
        <p:blipFill rotWithShape="1">
          <a:blip r:embed="rId3"/>
          <a:srcRect b="16028"/>
          <a:stretch/>
        </p:blipFill>
        <p:spPr>
          <a:xfrm>
            <a:off x="810384" y="-1"/>
            <a:ext cx="7565449" cy="6858001"/>
          </a:xfrm>
          <a:prstGeom prst="rect">
            <a:avLst/>
          </a:prstGeom>
        </p:spPr>
      </p:pic>
      <p:sp>
        <p:nvSpPr>
          <p:cNvPr id="5" name="Rectangle 2"/>
          <p:cNvSpPr txBox="1">
            <a:spLocks noChangeArrowheads="1"/>
          </p:cNvSpPr>
          <p:nvPr/>
        </p:nvSpPr>
        <p:spPr>
          <a:xfrm>
            <a:off x="810384" y="2849038"/>
            <a:ext cx="7565449" cy="140735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tx1"/>
                </a:solidFill>
                <a:effectLst/>
                <a:uLnTx/>
                <a:uFillTx/>
                <a:latin typeface="Candara"/>
                <a:ea typeface="+mj-ea"/>
                <a:cs typeface="Candara"/>
              </a:rPr>
              <a:t>Biodiversity</a:t>
            </a:r>
            <a:endParaRPr kumimoji="0" lang="en-US" sz="5400" b="1" i="1" u="none" strike="noStrike" kern="1200" cap="none" spc="0" normalizeH="0" baseline="0" noProof="0" dirty="0">
              <a:ln>
                <a:noFill/>
              </a:ln>
              <a:solidFill>
                <a:schemeClr val="tx1"/>
              </a:solidFill>
              <a:effectLst/>
              <a:uLnTx/>
              <a:uFillTx/>
              <a:latin typeface="Candara"/>
              <a:ea typeface="+mj-ea"/>
              <a:cs typeface="Candar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882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graphicFrame>
        <p:nvGraphicFramePr>
          <p:cNvPr id="4" name="Chart 3"/>
          <p:cNvGraphicFramePr/>
          <p:nvPr/>
        </p:nvGraphicFramePr>
        <p:xfrm>
          <a:off x="0" y="2283691"/>
          <a:ext cx="7158182" cy="4652818"/>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ladybug-main_Full.jpg"/>
          <p:cNvPicPr>
            <a:picLocks noChangeAspect="1"/>
          </p:cNvPicPr>
          <p:nvPr/>
        </p:nvPicPr>
        <p:blipFill>
          <a:blip r:embed="rId4"/>
          <a:srcRect l="10900"/>
          <a:stretch>
            <a:fillRect/>
          </a:stretch>
        </p:blipFill>
        <p:spPr>
          <a:xfrm>
            <a:off x="7650334" y="0"/>
            <a:ext cx="1493667" cy="1155382"/>
          </a:xfrm>
          <a:prstGeom prst="rect">
            <a:avLst/>
          </a:prstGeom>
        </p:spPr>
      </p:pic>
      <p:pic>
        <p:nvPicPr>
          <p:cNvPr id="12" name="Picture 11" descr="Reticulutermes_Wild.jpg"/>
          <p:cNvPicPr>
            <a:picLocks noChangeAspect="1"/>
          </p:cNvPicPr>
          <p:nvPr/>
        </p:nvPicPr>
        <p:blipFill>
          <a:blip r:embed="rId5"/>
          <a:srcRect l="7286"/>
          <a:stretch>
            <a:fillRect/>
          </a:stretch>
        </p:blipFill>
        <p:spPr>
          <a:xfrm>
            <a:off x="7620000" y="3291498"/>
            <a:ext cx="1524001" cy="1125815"/>
          </a:xfrm>
          <a:prstGeom prst="rect">
            <a:avLst/>
          </a:prstGeom>
        </p:spPr>
      </p:pic>
      <p:pic>
        <p:nvPicPr>
          <p:cNvPr id="13" name="Picture 12" descr="Apis_Wild.jpg"/>
          <p:cNvPicPr>
            <a:picLocks noChangeAspect="1"/>
          </p:cNvPicPr>
          <p:nvPr/>
        </p:nvPicPr>
        <p:blipFill>
          <a:blip r:embed="rId6"/>
          <a:stretch>
            <a:fillRect/>
          </a:stretch>
        </p:blipFill>
        <p:spPr>
          <a:xfrm>
            <a:off x="7629236" y="2300527"/>
            <a:ext cx="1489366" cy="990971"/>
          </a:xfrm>
          <a:prstGeom prst="rect">
            <a:avLst/>
          </a:prstGeom>
        </p:spPr>
      </p:pic>
      <p:pic>
        <p:nvPicPr>
          <p:cNvPr id="14" name="Picture 13" descr="Lauxaniid_Wild.jpg"/>
          <p:cNvPicPr>
            <a:picLocks noChangeAspect="1"/>
          </p:cNvPicPr>
          <p:nvPr/>
        </p:nvPicPr>
        <p:blipFill>
          <a:blip r:embed="rId7"/>
          <a:srcRect r="7836"/>
          <a:stretch>
            <a:fillRect/>
          </a:stretch>
        </p:blipFill>
        <p:spPr>
          <a:xfrm>
            <a:off x="7650334" y="1165215"/>
            <a:ext cx="1493667" cy="1135312"/>
          </a:xfrm>
          <a:prstGeom prst="rect">
            <a:avLst/>
          </a:prstGeom>
        </p:spPr>
      </p:pic>
      <p:sp>
        <p:nvSpPr>
          <p:cNvPr id="15" name="TextBox 14"/>
          <p:cNvSpPr txBox="1"/>
          <p:nvPr/>
        </p:nvSpPr>
        <p:spPr>
          <a:xfrm>
            <a:off x="750454" y="663290"/>
            <a:ext cx="5648254" cy="1938992"/>
          </a:xfrm>
          <a:prstGeom prst="rect">
            <a:avLst/>
          </a:prstGeom>
          <a:noFill/>
        </p:spPr>
        <p:txBody>
          <a:bodyPr wrap="square" rtlCol="0">
            <a:spAutoFit/>
          </a:bodyPr>
          <a:lstStyle/>
          <a:p>
            <a:pPr algn="ctr"/>
            <a:r>
              <a:rPr lang="en-US" sz="4000" dirty="0" smtClean="0">
                <a:solidFill>
                  <a:schemeClr val="accent3"/>
                </a:solidFill>
              </a:rPr>
              <a:t>86% (800,000) of all named</a:t>
            </a:r>
            <a:r>
              <a:rPr lang="en-US" sz="4000" dirty="0" smtClean="0">
                <a:solidFill>
                  <a:schemeClr val="accent3"/>
                </a:solidFill>
              </a:rPr>
              <a:t> animal species </a:t>
            </a:r>
            <a:r>
              <a:rPr lang="en-US" sz="4000" dirty="0" smtClean="0">
                <a:solidFill>
                  <a:schemeClr val="accent3"/>
                </a:solidFill>
              </a:rPr>
              <a:t>are arthropods!</a:t>
            </a:r>
            <a:endParaRPr lang="en-US" sz="4000" dirty="0">
              <a:solidFill>
                <a:schemeClr val="accent3"/>
              </a:solidFill>
            </a:endParaRPr>
          </a:p>
        </p:txBody>
      </p:sp>
      <p:pic>
        <p:nvPicPr>
          <p:cNvPr id="8" name="Picture 7" descr="image002.jpg"/>
          <p:cNvPicPr>
            <a:picLocks noChangeAspect="1"/>
          </p:cNvPicPr>
          <p:nvPr/>
        </p:nvPicPr>
        <p:blipFill>
          <a:blip r:embed="rId8"/>
          <a:stretch>
            <a:fillRect/>
          </a:stretch>
        </p:blipFill>
        <p:spPr>
          <a:xfrm>
            <a:off x="7629235" y="5721926"/>
            <a:ext cx="1514766" cy="1136074"/>
          </a:xfrm>
          <a:prstGeom prst="rect">
            <a:avLst/>
          </a:prstGeom>
        </p:spPr>
      </p:pic>
      <p:pic>
        <p:nvPicPr>
          <p:cNvPr id="9" name="Picture 8" descr="Arthropods-Characteristics.jpg"/>
          <p:cNvPicPr>
            <a:picLocks noChangeAspect="1"/>
          </p:cNvPicPr>
          <p:nvPr/>
        </p:nvPicPr>
        <p:blipFill>
          <a:blip r:embed="rId9"/>
          <a:srcRect l="17922" t="9733" r="12598" b="7895"/>
          <a:stretch>
            <a:fillRect/>
          </a:stretch>
        </p:blipFill>
        <p:spPr>
          <a:xfrm>
            <a:off x="7629235" y="4417313"/>
            <a:ext cx="1514765" cy="130461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83310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graphicFrame>
        <p:nvGraphicFramePr>
          <p:cNvPr id="3" name="Chart 2"/>
          <p:cNvGraphicFramePr/>
          <p:nvPr/>
        </p:nvGraphicFramePr>
        <p:xfrm>
          <a:off x="288059" y="2682950"/>
          <a:ext cx="6392141" cy="4283363"/>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50454" y="663290"/>
            <a:ext cx="5648254" cy="1938992"/>
          </a:xfrm>
          <a:prstGeom prst="rect">
            <a:avLst/>
          </a:prstGeom>
          <a:noFill/>
        </p:spPr>
        <p:txBody>
          <a:bodyPr wrap="square" rtlCol="0">
            <a:spAutoFit/>
          </a:bodyPr>
          <a:lstStyle/>
          <a:p>
            <a:pPr algn="ctr"/>
            <a:r>
              <a:rPr lang="en-US" sz="4000" dirty="0" smtClean="0">
                <a:solidFill>
                  <a:schemeClr val="accent3"/>
                </a:solidFill>
              </a:rPr>
              <a:t>Only 4% (60,000) of all named</a:t>
            </a:r>
            <a:r>
              <a:rPr lang="en-US" sz="4000" dirty="0" smtClean="0">
                <a:solidFill>
                  <a:schemeClr val="accent3"/>
                </a:solidFill>
              </a:rPr>
              <a:t> animal species </a:t>
            </a:r>
            <a:r>
              <a:rPr lang="en-US" sz="4000" dirty="0" smtClean="0">
                <a:solidFill>
                  <a:schemeClr val="accent3"/>
                </a:solidFill>
              </a:rPr>
              <a:t>are vertebrates!</a:t>
            </a:r>
            <a:endParaRPr lang="en-US" sz="4000" dirty="0">
              <a:solidFill>
                <a:schemeClr val="accent3"/>
              </a:solidFill>
            </a:endParaRPr>
          </a:p>
        </p:txBody>
      </p:sp>
      <p:pic>
        <p:nvPicPr>
          <p:cNvPr id="14" name="Picture 13" descr="Primate.jpg"/>
          <p:cNvPicPr>
            <a:picLocks noChangeAspect="1"/>
          </p:cNvPicPr>
          <p:nvPr/>
        </p:nvPicPr>
        <p:blipFill>
          <a:blip r:embed="rId4"/>
          <a:stretch>
            <a:fillRect/>
          </a:stretch>
        </p:blipFill>
        <p:spPr>
          <a:xfrm>
            <a:off x="6920332" y="0"/>
            <a:ext cx="2223669" cy="2010471"/>
          </a:xfrm>
          <a:prstGeom prst="rect">
            <a:avLst/>
          </a:prstGeom>
        </p:spPr>
      </p:pic>
      <p:pic>
        <p:nvPicPr>
          <p:cNvPr id="15" name="Picture 14" descr="Arroyo_toad.jpg"/>
          <p:cNvPicPr>
            <a:picLocks noChangeAspect="1"/>
          </p:cNvPicPr>
          <p:nvPr/>
        </p:nvPicPr>
        <p:blipFill>
          <a:blip r:embed="rId5"/>
          <a:stretch>
            <a:fillRect/>
          </a:stretch>
        </p:blipFill>
        <p:spPr>
          <a:xfrm>
            <a:off x="6950364" y="3821897"/>
            <a:ext cx="2193636" cy="1477500"/>
          </a:xfrm>
          <a:prstGeom prst="rect">
            <a:avLst/>
          </a:prstGeom>
        </p:spPr>
      </p:pic>
      <p:pic>
        <p:nvPicPr>
          <p:cNvPr id="16" name="Picture 15" descr="images.jpg"/>
          <p:cNvPicPr>
            <a:picLocks noChangeAspect="1"/>
          </p:cNvPicPr>
          <p:nvPr/>
        </p:nvPicPr>
        <p:blipFill>
          <a:blip r:embed="rId6"/>
          <a:srcRect l="11750" t="9148" r="4712"/>
          <a:stretch>
            <a:fillRect/>
          </a:stretch>
        </p:blipFill>
        <p:spPr>
          <a:xfrm>
            <a:off x="6920332" y="2010471"/>
            <a:ext cx="2223668" cy="1811426"/>
          </a:xfrm>
          <a:prstGeom prst="rect">
            <a:avLst/>
          </a:prstGeom>
        </p:spPr>
      </p:pic>
      <p:pic>
        <p:nvPicPr>
          <p:cNvPr id="17" name="Picture 16" descr="fish_2.jpg"/>
          <p:cNvPicPr>
            <a:picLocks noChangeAspect="1"/>
          </p:cNvPicPr>
          <p:nvPr/>
        </p:nvPicPr>
        <p:blipFill>
          <a:blip r:embed="rId7"/>
          <a:srcRect l="10038" t="6794" b="13255"/>
          <a:stretch>
            <a:fillRect/>
          </a:stretch>
        </p:blipFill>
        <p:spPr>
          <a:xfrm>
            <a:off x="6950364" y="5299397"/>
            <a:ext cx="2193637" cy="155860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45331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2667"/>
            <a:ext cx="8229600" cy="1143000"/>
          </a:xfrm>
        </p:spPr>
        <p:txBody>
          <a:bodyPr>
            <a:normAutofit fontScale="90000"/>
          </a:bodyPr>
          <a:lstStyle/>
          <a:p>
            <a:r>
              <a:rPr lang="en-US" dirty="0" smtClean="0">
                <a:solidFill>
                  <a:schemeClr val="accent3">
                    <a:lumMod val="50000"/>
                  </a:schemeClr>
                </a:solidFill>
                <a:effectLst>
                  <a:outerShdw blurRad="38100" dist="38100" dir="2700000" algn="tl">
                    <a:srgbClr val="000000">
                      <a:alpha val="43137"/>
                    </a:srgbClr>
                  </a:outerShdw>
                </a:effectLst>
              </a:rPr>
              <a:t>How many </a:t>
            </a:r>
            <a:r>
              <a:rPr lang="en-US" dirty="0" err="1" smtClean="0">
                <a:solidFill>
                  <a:schemeClr val="accent3">
                    <a:lumMod val="50000"/>
                  </a:schemeClr>
                </a:solidFill>
                <a:effectLst>
                  <a:outerShdw blurRad="38100" dist="38100" dir="2700000" algn="tl">
                    <a:srgbClr val="000000">
                      <a:alpha val="43137"/>
                    </a:srgbClr>
                  </a:outerShdw>
                </a:effectLst>
              </a:rPr>
              <a:t>Sonoran</a:t>
            </a:r>
            <a:r>
              <a:rPr lang="en-US" dirty="0" smtClean="0">
                <a:solidFill>
                  <a:schemeClr val="accent3">
                    <a:lumMod val="50000"/>
                  </a:schemeClr>
                </a:solidFill>
                <a:effectLst>
                  <a:outerShdw blurRad="38100" dist="38100" dir="2700000" algn="tl">
                    <a:srgbClr val="000000">
                      <a:alpha val="43137"/>
                    </a:srgbClr>
                  </a:outerShdw>
                </a:effectLst>
              </a:rPr>
              <a:t> Desert species can you name in 30 seconds?</a:t>
            </a:r>
            <a:endParaRPr lang="en-US" dirty="0">
              <a:solidFill>
                <a:schemeClr val="accent3">
                  <a:lumMod val="50000"/>
                </a:schemeClr>
              </a:solidFill>
              <a:effectLst>
                <a:outerShdw blurRad="38100" dist="38100" dir="2700000" algn="tl">
                  <a:srgbClr val="000000">
                    <a:alpha val="43137"/>
                  </a:srgbClr>
                </a:outerShdw>
              </a:effectLst>
            </a:endParaRPr>
          </a:p>
        </p:txBody>
      </p:sp>
      <p:pic>
        <p:nvPicPr>
          <p:cNvPr id="4" name="Picture 7"/>
          <p:cNvPicPr>
            <a:picLocks noChangeAspect="1" noChangeArrowheads="1"/>
          </p:cNvPicPr>
          <p:nvPr/>
        </p:nvPicPr>
        <p:blipFill>
          <a:blip r:embed="rId2"/>
          <a:srcRect l="37311" r="2185"/>
          <a:stretch>
            <a:fillRect/>
          </a:stretch>
        </p:blipFill>
        <p:spPr bwMode="auto">
          <a:xfrm>
            <a:off x="0" y="4851400"/>
            <a:ext cx="9144000" cy="200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2667"/>
            <a:ext cx="8229600" cy="1143000"/>
          </a:xfrm>
        </p:spPr>
        <p:txBody>
          <a:bodyPr>
            <a:normAutofit fontScale="90000"/>
          </a:bodyPr>
          <a:lstStyle/>
          <a:p>
            <a:r>
              <a:rPr lang="en-US" dirty="0" smtClean="0">
                <a:solidFill>
                  <a:schemeClr val="accent3">
                    <a:lumMod val="50000"/>
                  </a:schemeClr>
                </a:solidFill>
                <a:effectLst>
                  <a:outerShdw blurRad="38100" dist="38100" dir="2700000" algn="tl">
                    <a:srgbClr val="000000">
                      <a:alpha val="43137"/>
                    </a:srgbClr>
                  </a:outerShdw>
                </a:effectLst>
              </a:rPr>
              <a:t>How many </a:t>
            </a:r>
            <a:r>
              <a:rPr lang="en-US" dirty="0" err="1" smtClean="0">
                <a:solidFill>
                  <a:schemeClr val="accent3">
                    <a:lumMod val="50000"/>
                  </a:schemeClr>
                </a:solidFill>
                <a:effectLst>
                  <a:outerShdw blurRad="38100" dist="38100" dir="2700000" algn="tl">
                    <a:srgbClr val="000000">
                      <a:alpha val="43137"/>
                    </a:srgbClr>
                  </a:outerShdw>
                </a:effectLst>
              </a:rPr>
              <a:t>Sonoran</a:t>
            </a:r>
            <a:r>
              <a:rPr lang="en-US" dirty="0" smtClean="0">
                <a:solidFill>
                  <a:schemeClr val="accent3">
                    <a:lumMod val="50000"/>
                  </a:schemeClr>
                </a:solidFill>
                <a:effectLst>
                  <a:outerShdw blurRad="38100" dist="38100" dir="2700000" algn="tl">
                    <a:srgbClr val="000000">
                      <a:alpha val="43137"/>
                    </a:srgbClr>
                  </a:outerShdw>
                </a:effectLst>
              </a:rPr>
              <a:t> Desert species can you name in 30 seconds?</a:t>
            </a:r>
            <a:endParaRPr lang="en-US" dirty="0">
              <a:solidFill>
                <a:schemeClr val="accent3">
                  <a:lumMod val="50000"/>
                </a:schemeClr>
              </a:solidFill>
              <a:effectLst>
                <a:outerShdw blurRad="38100" dist="38100" dir="2700000" algn="tl">
                  <a:srgbClr val="000000">
                    <a:alpha val="43137"/>
                  </a:srgbClr>
                </a:outerShdw>
              </a:effectLst>
            </a:endParaRPr>
          </a:p>
        </p:txBody>
      </p:sp>
      <p:pic>
        <p:nvPicPr>
          <p:cNvPr id="4" name="Picture 7"/>
          <p:cNvPicPr>
            <a:picLocks noChangeAspect="1" noChangeArrowheads="1"/>
          </p:cNvPicPr>
          <p:nvPr/>
        </p:nvPicPr>
        <p:blipFill>
          <a:blip r:embed="rId3"/>
          <a:srcRect l="37311" r="2185"/>
          <a:stretch>
            <a:fillRect/>
          </a:stretch>
        </p:blipFill>
        <p:spPr bwMode="auto">
          <a:xfrm>
            <a:off x="0" y="4851400"/>
            <a:ext cx="9144000" cy="2006600"/>
          </a:xfrm>
          <a:prstGeom prst="rect">
            <a:avLst/>
          </a:prstGeom>
          <a:noFill/>
          <a:ln w="9525">
            <a:noFill/>
            <a:miter lim="800000"/>
            <a:headEnd/>
            <a:tailEnd/>
          </a:ln>
        </p:spPr>
      </p:pic>
      <p:sp>
        <p:nvSpPr>
          <p:cNvPr id="5" name="Title 1"/>
          <p:cNvSpPr txBox="1">
            <a:spLocks/>
          </p:cNvSpPr>
          <p:nvPr/>
        </p:nvSpPr>
        <p:spPr>
          <a:xfrm>
            <a:off x="609600" y="2286000"/>
            <a:ext cx="8229600" cy="11430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Can you</a:t>
            </a:r>
            <a:r>
              <a:rPr kumimoji="0" lang="en-US" sz="4400" b="0" i="0" u="none" strike="noStrike" kern="1200" cap="none" spc="0" normalizeH="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 name an </a:t>
            </a:r>
            <a:r>
              <a:rPr kumimoji="0" lang="en-US" sz="4400" b="0" i="0" u="none" strike="noStrike" kern="1200" cap="none"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endangered species from the</a:t>
            </a:r>
            <a:r>
              <a:rPr kumimoji="0" lang="en-US" sz="4400" b="0" i="0" u="none" strike="noStrike" kern="1200" cap="none" spc="0" normalizeH="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 </a:t>
            </a:r>
            <a:r>
              <a:rPr kumimoji="0" lang="en-US" sz="4400" b="0" i="0" u="none" strike="noStrike" kern="1200" cap="none" spc="0" normalizeH="0" noProof="0" dirty="0" err="1"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Sonoran</a:t>
            </a:r>
            <a:r>
              <a:rPr kumimoji="0" lang="en-US" sz="4400" b="0" i="0" u="none" strike="noStrike" kern="1200" cap="none" spc="0" normalizeH="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 Desert</a:t>
            </a:r>
            <a:r>
              <a:rPr kumimoji="0" lang="en-US" sz="4400" b="0" i="0" u="none" strike="noStrike" kern="1200" cap="none" spc="0" normalizeH="0" baseline="0" noProof="0" dirty="0" smtClean="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rPr>
              <a:t>? </a:t>
            </a:r>
            <a:endParaRPr kumimoji="0" lang="en-US" sz="4400" b="0" i="0" u="none" strike="noStrike" kern="1200" cap="none" spc="0" normalizeH="0" baseline="0" noProof="0" dirty="0">
              <a:ln>
                <a:noFill/>
              </a:ln>
              <a:solidFill>
                <a:schemeClr val="accent3">
                  <a:lumMod val="50000"/>
                </a:schemeClr>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ctrTitle"/>
          </p:nvPr>
        </p:nvSpPr>
        <p:spPr>
          <a:xfrm>
            <a:off x="685800" y="304800"/>
            <a:ext cx="7772400" cy="1143000"/>
          </a:xfrm>
        </p:spPr>
        <p:txBody>
          <a:bodyPr/>
          <a:lstStyle/>
          <a:p>
            <a:r>
              <a:rPr lang="en-US"/>
              <a:t>History of Biodiversity</a:t>
            </a:r>
          </a:p>
        </p:txBody>
      </p:sp>
      <p:sp>
        <p:nvSpPr>
          <p:cNvPr id="100355" name="Rectangle 3"/>
          <p:cNvSpPr>
            <a:spLocks noGrp="1" noChangeArrowheads="1"/>
          </p:cNvSpPr>
          <p:nvPr>
            <p:ph type="subTitle" idx="1"/>
          </p:nvPr>
        </p:nvSpPr>
        <p:spPr/>
        <p:txBody>
          <a:bodyPr/>
          <a:lstStyle/>
          <a:p>
            <a:endParaRPr lang="en-US"/>
          </a:p>
        </p:txBody>
      </p:sp>
      <p:pic>
        <p:nvPicPr>
          <p:cNvPr id="100356" name="Picture 4"/>
          <p:cNvPicPr>
            <a:picLocks noChangeAspect="1" noChangeArrowheads="1"/>
          </p:cNvPicPr>
          <p:nvPr/>
        </p:nvPicPr>
        <p:blipFill>
          <a:blip r:embed="rId3">
            <a:lum contrast="2000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4000" y="1676400"/>
            <a:ext cx="8636000" cy="4495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53244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75000"/>
          </a:schemeClr>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228600"/>
            <a:ext cx="8229600" cy="1143000"/>
          </a:xfrm>
        </p:spPr>
        <p:txBody>
          <a:bodyPr>
            <a:normAutofit fontScale="90000"/>
          </a:bodyPr>
          <a:lstStyle/>
          <a:p>
            <a:r>
              <a:rPr lang="en-US"/>
              <a:t>The most recent mass extinction event eliminated the dinosaurs.</a:t>
            </a:r>
          </a:p>
        </p:txBody>
      </p:sp>
      <p:pic>
        <p:nvPicPr>
          <p:cNvPr id="104452" name="Picture 4" descr="meteordino"/>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19250" y="1828800"/>
            <a:ext cx="5905500" cy="465137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90618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391" t="13472" r="28498"/>
          <a:stretch/>
        </p:blipFill>
        <p:spPr bwMode="auto">
          <a:xfrm>
            <a:off x="2056192" y="483810"/>
            <a:ext cx="5173980" cy="540760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457200" y="142558"/>
            <a:ext cx="8229600" cy="1143000"/>
          </a:xfrm>
        </p:spPr>
        <p:txBody>
          <a:bodyPr>
            <a:normAutofit/>
          </a:bodyPr>
          <a:lstStyle/>
          <a:p>
            <a:r>
              <a:rPr lang="en-US" dirty="0" smtClean="0">
                <a:solidFill>
                  <a:schemeClr val="bg2"/>
                </a:solidFill>
                <a:latin typeface="Candara"/>
                <a:cs typeface="Candara"/>
              </a:rPr>
              <a:t>The Sixth Mass Extinction</a:t>
            </a:r>
            <a:endParaRPr lang="en-US" dirty="0">
              <a:solidFill>
                <a:schemeClr val="bg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90511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 y="119473"/>
            <a:ext cx="2044700" cy="1943100"/>
          </a:xfrm>
        </p:spPr>
        <p:txBody>
          <a:bodyPr>
            <a:normAutofit/>
          </a:bodyPr>
          <a:lstStyle/>
          <a:p>
            <a:r>
              <a:rPr lang="en-US" sz="2800" dirty="0" smtClean="0">
                <a:solidFill>
                  <a:srgbClr val="000000"/>
                </a:solidFill>
                <a:latin typeface="Candara"/>
                <a:cs typeface="Candara"/>
              </a:rPr>
              <a:t>Human Population Growth</a:t>
            </a:r>
            <a:endParaRPr lang="en-US" sz="2800" dirty="0">
              <a:solidFill>
                <a:srgbClr val="000000"/>
              </a:solidFill>
            </a:endParaRPr>
          </a:p>
        </p:txBody>
      </p:sp>
      <p:sp>
        <p:nvSpPr>
          <p:cNvPr id="4" name="Rectangle 3"/>
          <p:cNvSpPr/>
          <p:nvPr/>
        </p:nvSpPr>
        <p:spPr>
          <a:xfrm>
            <a:off x="0" y="6350169"/>
            <a:ext cx="9144000" cy="507831"/>
          </a:xfrm>
          <a:prstGeom prst="rect">
            <a:avLst/>
          </a:prstGeom>
        </p:spPr>
        <p:txBody>
          <a:bodyPr wrap="square">
            <a:spAutoFit/>
          </a:bodyPr>
          <a:lstStyle/>
          <a:p>
            <a:r>
              <a:rPr lang="en-US" sz="900" dirty="0" smtClean="0"/>
              <a:t>"World-Population-1800-2100" by </a:t>
            </a:r>
            <a:r>
              <a:rPr lang="en-US" sz="900" dirty="0" err="1" smtClean="0"/>
              <a:t>Tga.D</a:t>
            </a:r>
            <a:r>
              <a:rPr lang="en-US" sz="900" dirty="0" smtClean="0"/>
              <a:t> based on </a:t>
            </a:r>
            <a:r>
              <a:rPr lang="en-US" sz="900" dirty="0" err="1" smtClean="0"/>
              <a:t>Aetheling's</a:t>
            </a:r>
            <a:r>
              <a:rPr lang="en-US" sz="900" dirty="0" smtClean="0"/>
              <a:t> work - based on file:World-Population-1800-2100.png, but converted to SVG using original data from U.N. 2010 projections and US Census Bureau historical estimates. Licensed under CC BY-SA 3.0 via Wikimedia Commons - https://commons.wikimedia.org/wiki/File:World-Population-1800-2100.svg#/media/File:World-Population-1800-2100.svg</a:t>
            </a:r>
            <a:endParaRPr lang="en-US" sz="900" dirty="0"/>
          </a:p>
        </p:txBody>
      </p:sp>
      <p:pic>
        <p:nvPicPr>
          <p:cNvPr id="6" name="Picture 5" descr="882px-World-Population-1800-2100.svg.png"/>
          <p:cNvPicPr>
            <a:picLocks noChangeAspect="1"/>
          </p:cNvPicPr>
          <p:nvPr/>
        </p:nvPicPr>
        <p:blipFill>
          <a:blip r:embed="rId3"/>
          <a:stretch>
            <a:fillRect/>
          </a:stretch>
        </p:blipFill>
        <p:spPr>
          <a:xfrm>
            <a:off x="2501900" y="119473"/>
            <a:ext cx="6106659" cy="6230696"/>
          </a:xfrm>
          <a:prstGeom prst="rect">
            <a:avLst/>
          </a:prstGeom>
        </p:spPr>
      </p:pic>
      <p:sp>
        <p:nvSpPr>
          <p:cNvPr id="5" name="TextBox 4"/>
          <p:cNvSpPr txBox="1"/>
          <p:nvPr/>
        </p:nvSpPr>
        <p:spPr>
          <a:xfrm>
            <a:off x="190500" y="5032007"/>
            <a:ext cx="2044700" cy="646331"/>
          </a:xfrm>
          <a:prstGeom prst="rect">
            <a:avLst/>
          </a:prstGeom>
          <a:noFill/>
        </p:spPr>
        <p:txBody>
          <a:bodyPr wrap="square" rtlCol="0">
            <a:spAutoFit/>
          </a:bodyPr>
          <a:lstStyle/>
          <a:p>
            <a:pPr algn="ctr"/>
            <a:r>
              <a:rPr lang="en-US" dirty="0" smtClean="0"/>
              <a:t>Population reaches 1 billion </a:t>
            </a:r>
            <a:endParaRPr lang="en-US" dirty="0"/>
          </a:p>
        </p:txBody>
      </p:sp>
      <p:cxnSp>
        <p:nvCxnSpPr>
          <p:cNvPr id="8" name="Straight Arrow Connector 7"/>
          <p:cNvCxnSpPr/>
          <p:nvPr/>
        </p:nvCxnSpPr>
        <p:spPr>
          <a:xfrm>
            <a:off x="2006600" y="5484812"/>
            <a:ext cx="495300" cy="1588"/>
          </a:xfrm>
          <a:prstGeom prst="straightConnector1">
            <a:avLst/>
          </a:prstGeom>
          <a:ln w="44450" cap="flat" cmpd="sng" algn="ctr">
            <a:solidFill>
              <a:schemeClr val="accent2"/>
            </a:solidFill>
            <a:prstDash val="solid"/>
            <a:round/>
            <a:headEnd type="none" w="med" len="med"/>
            <a:tailEnd type="arrow" w="med" len="med"/>
          </a:ln>
          <a:effectLst/>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1987550" y="3348186"/>
            <a:ext cx="495300" cy="1588"/>
          </a:xfrm>
          <a:prstGeom prst="straightConnector1">
            <a:avLst/>
          </a:prstGeom>
          <a:ln w="44450" cap="flat" cmpd="sng" algn="ctr">
            <a:solidFill>
              <a:schemeClr val="accent2"/>
            </a:solidFill>
            <a:prstDash val="solid"/>
            <a:round/>
            <a:headEnd type="none" w="med" len="med"/>
            <a:tailEnd type="arrow" w="med" len="med"/>
          </a:ln>
          <a:effectLst/>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38100" y="3025020"/>
            <a:ext cx="2044700" cy="646331"/>
          </a:xfrm>
          <a:prstGeom prst="rect">
            <a:avLst/>
          </a:prstGeom>
          <a:noFill/>
        </p:spPr>
        <p:txBody>
          <a:bodyPr wrap="square" rtlCol="0">
            <a:spAutoFit/>
          </a:bodyPr>
          <a:lstStyle/>
          <a:p>
            <a:pPr algn="ctr"/>
            <a:r>
              <a:rPr lang="en-US" dirty="0" smtClean="0"/>
              <a:t>Population reaches 7 billion </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9051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pic>
        <p:nvPicPr>
          <p:cNvPr id="79875" name="Picture 1027" descr="cottonfield"/>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970" t="22095" r="5377" b="5402"/>
          <a:stretch>
            <a:fillRect/>
          </a:stretch>
        </p:blipFill>
        <p:spPr bwMode="auto">
          <a:xfrm>
            <a:off x="3586466" y="3277810"/>
            <a:ext cx="5573804" cy="358019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6" name="Picture 5" descr="21-change-desert-grass-full.jpg"/>
          <p:cNvPicPr>
            <a:picLocks noChangeAspect="1"/>
          </p:cNvPicPr>
          <p:nvPr/>
        </p:nvPicPr>
        <p:blipFill>
          <a:blip r:embed="rId4"/>
          <a:srcRect l="14693" t="4919" r="11315" b="6439"/>
          <a:stretch>
            <a:fillRect/>
          </a:stretch>
        </p:blipFill>
        <p:spPr>
          <a:xfrm>
            <a:off x="0" y="3195033"/>
            <a:ext cx="4584095" cy="3662967"/>
          </a:xfrm>
          <a:prstGeom prst="rect">
            <a:avLst/>
          </a:prstGeom>
        </p:spPr>
      </p:pic>
      <p:pic>
        <p:nvPicPr>
          <p:cNvPr id="8" name="Picture 7" descr="Rio Santa Cruz Dead Cottonwood.jpg"/>
          <p:cNvPicPr>
            <a:picLocks noChangeAspect="1"/>
          </p:cNvPicPr>
          <p:nvPr/>
        </p:nvPicPr>
        <p:blipFill>
          <a:blip r:embed="rId5"/>
          <a:srcRect t="4354" r="15590" b="4875"/>
          <a:stretch>
            <a:fillRect/>
          </a:stretch>
        </p:blipFill>
        <p:spPr>
          <a:xfrm>
            <a:off x="0" y="0"/>
            <a:ext cx="4584095" cy="3277810"/>
          </a:xfrm>
          <a:prstGeom prst="rect">
            <a:avLst/>
          </a:prstGeom>
        </p:spPr>
      </p:pic>
      <p:pic>
        <p:nvPicPr>
          <p:cNvPr id="7" name="Picture 6" descr="Chilean_purse_seine.jpg"/>
          <p:cNvPicPr>
            <a:picLocks noChangeAspect="1"/>
          </p:cNvPicPr>
          <p:nvPr/>
        </p:nvPicPr>
        <p:blipFill>
          <a:blip r:embed="rId6"/>
          <a:srcRect l="5911"/>
          <a:stretch>
            <a:fillRect/>
          </a:stretch>
        </p:blipFill>
        <p:spPr>
          <a:xfrm>
            <a:off x="4584095" y="1"/>
            <a:ext cx="4576175" cy="327781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39657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8956" y="852670"/>
            <a:ext cx="4064910" cy="1807662"/>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890000"/>
                </a:solidFill>
                <a:effectLst>
                  <a:outerShdw blurRad="38100" dist="38100" dir="2700000" algn="tl">
                    <a:srgbClr val="000000">
                      <a:alpha val="43137"/>
                    </a:srgbClr>
                  </a:outerShdw>
                </a:effectLst>
              </a:rPr>
              <a:t>What’s a </a:t>
            </a:r>
            <a:r>
              <a:rPr lang="en-US" dirty="0" err="1" smtClean="0">
                <a:solidFill>
                  <a:srgbClr val="890000"/>
                </a:solidFill>
                <a:effectLst>
                  <a:outerShdw blurRad="38100" dist="38100" dir="2700000" algn="tl">
                    <a:srgbClr val="000000">
                      <a:alpha val="43137"/>
                    </a:srgbClr>
                  </a:outerShdw>
                </a:effectLst>
              </a:rPr>
              <a:t>Bioblitz</a:t>
            </a:r>
            <a:r>
              <a:rPr lang="en-US" dirty="0" smtClean="0">
                <a:solidFill>
                  <a:srgbClr val="890000"/>
                </a:solidFill>
                <a:effectLst>
                  <a:outerShdw blurRad="38100" dist="38100" dir="2700000" algn="tl">
                    <a:srgbClr val="000000">
                      <a:alpha val="43137"/>
                    </a:srgbClr>
                  </a:outerShdw>
                </a:effectLst>
              </a:rPr>
              <a:t>?</a:t>
            </a:r>
          </a:p>
        </p:txBody>
      </p:sp>
      <p:sp>
        <p:nvSpPr>
          <p:cNvPr id="8" name="Line 4"/>
          <p:cNvSpPr>
            <a:spLocks noChangeShapeType="1"/>
          </p:cNvSpPr>
          <p:nvPr/>
        </p:nvSpPr>
        <p:spPr bwMode="auto">
          <a:xfrm>
            <a:off x="0" y="533400"/>
            <a:ext cx="9144000" cy="0"/>
          </a:xfrm>
          <a:prstGeom prst="line">
            <a:avLst/>
          </a:prstGeom>
          <a:noFill/>
          <a:ln w="38100">
            <a:solidFill>
              <a:srgbClr val="FFCC66"/>
            </a:solidFill>
            <a:round/>
            <a:headEnd/>
            <a:tailEnd/>
          </a:ln>
          <a:effectLst>
            <a:outerShdw blurRad="50800" dist="38100" dir="2700000">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wrap="none" anchor="ctr"/>
          <a:lstStyle/>
          <a:p>
            <a:endParaRPr lang="en-US"/>
          </a:p>
        </p:txBody>
      </p:sp>
      <p:pic>
        <p:nvPicPr>
          <p:cNvPr id="21" name="Picture 20" descr="Dolichopodidae.jp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990" r="3696"/>
          <a:stretch/>
        </p:blipFill>
        <p:spPr>
          <a:xfrm>
            <a:off x="4309818" y="2668791"/>
            <a:ext cx="2615913" cy="1841265"/>
          </a:xfrm>
          <a:prstGeom prst="rect">
            <a:avLst/>
          </a:prstGeom>
        </p:spPr>
      </p:pic>
      <p:pic>
        <p:nvPicPr>
          <p:cNvPr id="23" name="Picture 22" descr="630277886_oX5EX-L-1.jpg"/>
          <p:cNvPicPr>
            <a:picLocks noChangeAspect="1"/>
          </p:cNvPicPr>
          <p:nvPr/>
        </p:nvPicPr>
        <p:blipFill rotWithShape="1">
          <a:blip r:embed="rId4"/>
          <a:srcRect l="48775" t="5259" r="14190" b="47387"/>
          <a:stretch/>
        </p:blipFill>
        <p:spPr>
          <a:xfrm rot="16200000">
            <a:off x="4445446" y="4569217"/>
            <a:ext cx="1880441" cy="2151695"/>
          </a:xfrm>
          <a:prstGeom prst="rect">
            <a:avLst/>
          </a:prstGeom>
        </p:spPr>
      </p:pic>
      <p:pic>
        <p:nvPicPr>
          <p:cNvPr id="24" name="Picture 23" descr="cacti_1.jp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112" r="3648" b="6244"/>
          <a:stretch/>
        </p:blipFill>
        <p:spPr>
          <a:xfrm>
            <a:off x="6596631" y="4704845"/>
            <a:ext cx="2489042" cy="1899414"/>
          </a:xfrm>
          <a:prstGeom prst="rect">
            <a:avLst/>
          </a:prstGeom>
        </p:spPr>
      </p:pic>
      <p:pic>
        <p:nvPicPr>
          <p:cNvPr id="26" name="Picture 25" descr="rhonda-spencer-roadrunner.jpg"/>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728"/>
          <a:stretch/>
        </p:blipFill>
        <p:spPr>
          <a:xfrm>
            <a:off x="7100050" y="2668792"/>
            <a:ext cx="1985623" cy="1841264"/>
          </a:xfrm>
          <a:prstGeom prst="rect">
            <a:avLst/>
          </a:prstGeom>
        </p:spPr>
      </p:pic>
      <p:pic>
        <p:nvPicPr>
          <p:cNvPr id="27" name="Picture 26" descr="agave.jp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61512" y="810056"/>
            <a:ext cx="2624162" cy="1748348"/>
          </a:xfrm>
          <a:prstGeom prst="rect">
            <a:avLst/>
          </a:prstGeom>
        </p:spPr>
      </p:pic>
      <p:pic>
        <p:nvPicPr>
          <p:cNvPr id="28" name="Picture 10" descr="mushrooms"/>
          <p:cNvPicPr>
            <a:picLocks noChangeAspect="1" noChangeArrowheads="1"/>
          </p:cNvPicPr>
          <p:nvPr/>
        </p:nvPicPr>
        <p:blipFill rotWithShape="1">
          <a:blip r:embed="rId8"/>
          <a:srcRect r="4862"/>
          <a:stretch/>
        </p:blipFill>
        <p:spPr bwMode="auto">
          <a:xfrm>
            <a:off x="4309818" y="810056"/>
            <a:ext cx="2005794" cy="1748348"/>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3394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Harmonia_axyridis01.jpg"/>
          <p:cNvPicPr>
            <a:picLocks noChangeAspect="1"/>
          </p:cNvPicPr>
          <p:nvPr/>
        </p:nvPicPr>
        <p:blipFill>
          <a:blip r:embed="rId3"/>
          <a:srcRect b="25487"/>
          <a:stretch>
            <a:fillRect/>
          </a:stretch>
        </p:blipFill>
        <p:spPr>
          <a:xfrm>
            <a:off x="282877" y="861830"/>
            <a:ext cx="4460164" cy="2773363"/>
          </a:xfrm>
          <a:prstGeom prst="rect">
            <a:avLst/>
          </a:prstGeom>
        </p:spPr>
      </p:pic>
      <p:pic>
        <p:nvPicPr>
          <p:cNvPr id="5" name="Content Placeholder 4" descr="eyes-400.jpg"/>
          <p:cNvPicPr>
            <a:picLocks noGrp="1" noChangeAspect="1"/>
          </p:cNvPicPr>
          <p:nvPr>
            <p:ph idx="1"/>
          </p:nvPr>
        </p:nvPicPr>
        <p:blipFill>
          <a:blip r:embed="rId4"/>
          <a:srcRect l="-1635" r="-401"/>
          <a:stretch>
            <a:fillRect/>
          </a:stretch>
        </p:blipFill>
        <p:spPr>
          <a:xfrm>
            <a:off x="4530527" y="3799531"/>
            <a:ext cx="4427561" cy="2918159"/>
          </a:xfrm>
        </p:spPr>
      </p:pic>
      <p:pic>
        <p:nvPicPr>
          <p:cNvPr id="6" name="Picture 5" descr="800px-GEM_corn.jpg"/>
          <p:cNvPicPr>
            <a:picLocks noChangeAspect="1"/>
          </p:cNvPicPr>
          <p:nvPr/>
        </p:nvPicPr>
        <p:blipFill>
          <a:blip r:embed="rId5"/>
          <a:stretch>
            <a:fillRect/>
          </a:stretch>
        </p:blipFill>
        <p:spPr>
          <a:xfrm>
            <a:off x="4989150" y="861830"/>
            <a:ext cx="4154850" cy="2773363"/>
          </a:xfrm>
          <a:prstGeom prst="rect">
            <a:avLst/>
          </a:prstGeom>
        </p:spPr>
      </p:pic>
      <p:pic>
        <p:nvPicPr>
          <p:cNvPr id="7" name="Picture 6" descr="Variation_in_color_carp_DP112_1.jpg"/>
          <p:cNvPicPr>
            <a:picLocks noChangeAspect="1"/>
          </p:cNvPicPr>
          <p:nvPr/>
        </p:nvPicPr>
        <p:blipFill>
          <a:blip r:embed="rId6"/>
          <a:srcRect l="18164" t="26991" r="18164" b="10898"/>
          <a:stretch>
            <a:fillRect/>
          </a:stretch>
        </p:blipFill>
        <p:spPr>
          <a:xfrm>
            <a:off x="301552" y="3799531"/>
            <a:ext cx="3988719" cy="2918160"/>
          </a:xfrm>
          <a:prstGeom prst="rect">
            <a:avLst/>
          </a:prstGeom>
        </p:spPr>
      </p:pic>
      <p:sp>
        <p:nvSpPr>
          <p:cNvPr id="8" name="TextBox 7"/>
          <p:cNvSpPr txBox="1"/>
          <p:nvPr/>
        </p:nvSpPr>
        <p:spPr>
          <a:xfrm>
            <a:off x="2895600" y="76200"/>
            <a:ext cx="3361542" cy="646331"/>
          </a:xfrm>
          <a:prstGeom prst="rect">
            <a:avLst/>
          </a:prstGeom>
          <a:noFill/>
        </p:spPr>
        <p:txBody>
          <a:bodyPr wrap="none" rtlCol="0">
            <a:spAutoFit/>
          </a:bodyPr>
          <a:lstStyle/>
          <a:p>
            <a:r>
              <a:rPr lang="en-US" sz="3600" dirty="0" smtClean="0">
                <a:solidFill>
                  <a:srgbClr val="FFFFFF"/>
                </a:solidFill>
              </a:rPr>
              <a:t>Genetic Diversity</a:t>
            </a:r>
            <a:endParaRPr lang="en-US" sz="3600" dirty="0">
              <a:solidFill>
                <a:srgbClr val="FFFFFF"/>
              </a:solidFill>
            </a:endParaRPr>
          </a:p>
        </p:txBody>
      </p:sp>
      <p:sp>
        <p:nvSpPr>
          <p:cNvPr id="9" name="Rectangle 2"/>
          <p:cNvSpPr txBox="1">
            <a:spLocks noChangeArrowheads="1"/>
          </p:cNvSpPr>
          <p:nvPr/>
        </p:nvSpPr>
        <p:spPr>
          <a:xfrm>
            <a:off x="747802" y="193040"/>
            <a:ext cx="7565449" cy="6463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Candara"/>
                <a:ea typeface="+mj-ea"/>
                <a:cs typeface="Candara"/>
              </a:rPr>
              <a:t>Genetic Diversity</a:t>
            </a:r>
            <a:endParaRPr kumimoji="0" lang="en-US" sz="4000" b="1" i="1" u="none" strike="noStrike" kern="1200" cap="none" spc="0" normalizeH="0" baseline="0" noProof="0" dirty="0">
              <a:ln>
                <a:noFill/>
              </a:ln>
              <a:solidFill>
                <a:schemeClr val="tx1"/>
              </a:solidFill>
              <a:effectLst/>
              <a:uLnTx/>
              <a:uFillTx/>
              <a:latin typeface="Candara"/>
              <a:ea typeface="+mj-ea"/>
              <a:cs typeface="Candar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31866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6" name="Title 1"/>
          <p:cNvSpPr txBox="1">
            <a:spLocks/>
          </p:cNvSpPr>
          <p:nvPr/>
        </p:nvSpPr>
        <p:spPr>
          <a:xfrm>
            <a:off x="68956" y="852670"/>
            <a:ext cx="4064910" cy="1807662"/>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890000"/>
                </a:solidFill>
                <a:effectLst>
                  <a:outerShdw blurRad="38100" dist="38100" dir="2700000" algn="tl">
                    <a:srgbClr val="000000">
                      <a:alpha val="43137"/>
                    </a:srgbClr>
                  </a:outerShdw>
                </a:effectLst>
              </a:rPr>
              <a:t>What’s a </a:t>
            </a:r>
            <a:r>
              <a:rPr lang="en-US" dirty="0" err="1" smtClean="0">
                <a:solidFill>
                  <a:srgbClr val="890000"/>
                </a:solidFill>
                <a:effectLst>
                  <a:outerShdw blurRad="38100" dist="38100" dir="2700000" algn="tl">
                    <a:srgbClr val="000000">
                      <a:alpha val="43137"/>
                    </a:srgbClr>
                  </a:outerShdw>
                </a:effectLst>
              </a:rPr>
              <a:t>Bioblitz</a:t>
            </a:r>
            <a:r>
              <a:rPr lang="en-US" dirty="0" smtClean="0">
                <a:solidFill>
                  <a:srgbClr val="890000"/>
                </a:solidFill>
                <a:effectLst>
                  <a:outerShdw blurRad="38100" dist="38100" dir="2700000" algn="tl">
                    <a:srgbClr val="000000">
                      <a:alpha val="43137"/>
                    </a:srgbClr>
                  </a:outerShdw>
                </a:effectLst>
              </a:rPr>
              <a:t>?</a:t>
            </a:r>
          </a:p>
        </p:txBody>
      </p:sp>
      <p:sp>
        <p:nvSpPr>
          <p:cNvPr id="8" name="Line 4"/>
          <p:cNvSpPr>
            <a:spLocks noChangeShapeType="1"/>
          </p:cNvSpPr>
          <p:nvPr/>
        </p:nvSpPr>
        <p:spPr bwMode="auto">
          <a:xfrm>
            <a:off x="0" y="533400"/>
            <a:ext cx="9144000" cy="0"/>
          </a:xfrm>
          <a:prstGeom prst="line">
            <a:avLst/>
          </a:prstGeom>
          <a:noFill/>
          <a:ln w="38100">
            <a:solidFill>
              <a:srgbClr val="FFCC66"/>
            </a:solidFill>
            <a:round/>
            <a:headEnd/>
            <a:tailEnd/>
          </a:ln>
          <a:effectLst>
            <a:outerShdw blurRad="50800" dist="38100" dir="2700000">
              <a:srgbClr val="000000">
                <a:alpha val="43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Lst>
        </p:spPr>
        <p:txBody>
          <a:bodyPr wrap="none" anchor="ctr"/>
          <a:lstStyle/>
          <a:p>
            <a:endParaRPr lang="en-US"/>
          </a:p>
        </p:txBody>
      </p:sp>
      <p:pic>
        <p:nvPicPr>
          <p:cNvPr id="21" name="Picture 20" descr="Dolichopodidae.jpg"/>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990" r="3696"/>
          <a:stretch/>
        </p:blipFill>
        <p:spPr>
          <a:xfrm>
            <a:off x="4309818" y="2668791"/>
            <a:ext cx="2615913" cy="1841265"/>
          </a:xfrm>
          <a:prstGeom prst="rect">
            <a:avLst/>
          </a:prstGeom>
        </p:spPr>
      </p:pic>
      <p:pic>
        <p:nvPicPr>
          <p:cNvPr id="23" name="Picture 22" descr="630277886_oX5EX-L-1.jpg"/>
          <p:cNvPicPr>
            <a:picLocks noChangeAspect="1"/>
          </p:cNvPicPr>
          <p:nvPr/>
        </p:nvPicPr>
        <p:blipFill rotWithShape="1">
          <a:blip r:embed="rId4"/>
          <a:srcRect l="48775" t="5259" r="14190" b="47387"/>
          <a:stretch/>
        </p:blipFill>
        <p:spPr>
          <a:xfrm rot="16200000">
            <a:off x="4445446" y="4569217"/>
            <a:ext cx="1880441" cy="2151695"/>
          </a:xfrm>
          <a:prstGeom prst="rect">
            <a:avLst/>
          </a:prstGeom>
        </p:spPr>
      </p:pic>
      <p:pic>
        <p:nvPicPr>
          <p:cNvPr id="24" name="Picture 23" descr="cacti_1.jpg"/>
          <p:cNvPicPr>
            <a:picLocks noChangeAspect="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112" r="3648" b="6244"/>
          <a:stretch/>
        </p:blipFill>
        <p:spPr>
          <a:xfrm>
            <a:off x="6596631" y="4704845"/>
            <a:ext cx="2489042" cy="1899414"/>
          </a:xfrm>
          <a:prstGeom prst="rect">
            <a:avLst/>
          </a:prstGeom>
        </p:spPr>
      </p:pic>
      <p:pic>
        <p:nvPicPr>
          <p:cNvPr id="26" name="Picture 25" descr="rhonda-spencer-roadrunner.jpg"/>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728"/>
          <a:stretch/>
        </p:blipFill>
        <p:spPr>
          <a:xfrm>
            <a:off x="7100050" y="2668792"/>
            <a:ext cx="1985623" cy="1841264"/>
          </a:xfrm>
          <a:prstGeom prst="rect">
            <a:avLst/>
          </a:prstGeom>
        </p:spPr>
      </p:pic>
      <p:pic>
        <p:nvPicPr>
          <p:cNvPr id="27" name="Picture 26" descr="agave.jp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461512" y="810056"/>
            <a:ext cx="2624162" cy="1748348"/>
          </a:xfrm>
          <a:prstGeom prst="rect">
            <a:avLst/>
          </a:prstGeom>
        </p:spPr>
      </p:pic>
      <p:pic>
        <p:nvPicPr>
          <p:cNvPr id="28" name="Picture 10" descr="mushrooms"/>
          <p:cNvPicPr>
            <a:picLocks noChangeAspect="1" noChangeArrowheads="1"/>
          </p:cNvPicPr>
          <p:nvPr/>
        </p:nvPicPr>
        <p:blipFill rotWithShape="1">
          <a:blip r:embed="rId8"/>
          <a:srcRect r="4862"/>
          <a:stretch/>
        </p:blipFill>
        <p:spPr bwMode="auto">
          <a:xfrm>
            <a:off x="4309818" y="810056"/>
            <a:ext cx="2005794" cy="1748348"/>
          </a:xfrm>
          <a:prstGeom prst="rect">
            <a:avLst/>
          </a:prstGeom>
          <a:noFill/>
        </p:spPr>
      </p:pic>
      <p:sp>
        <p:nvSpPr>
          <p:cNvPr id="12" name="TextBox 11"/>
          <p:cNvSpPr txBox="1"/>
          <p:nvPr/>
        </p:nvSpPr>
        <p:spPr>
          <a:xfrm>
            <a:off x="78048" y="2866571"/>
            <a:ext cx="4055818" cy="1200328"/>
          </a:xfrm>
          <a:prstGeom prst="rect">
            <a:avLst/>
          </a:prstGeom>
          <a:noFill/>
        </p:spPr>
        <p:txBody>
          <a:bodyPr wrap="square" rtlCol="0">
            <a:spAutoFit/>
          </a:bodyPr>
          <a:lstStyle/>
          <a:p>
            <a:pPr algn="ctr"/>
            <a:r>
              <a:rPr lang="en-US" sz="2400" dirty="0" smtClean="0">
                <a:solidFill>
                  <a:srgbClr val="890000"/>
                </a:solidFill>
              </a:rPr>
              <a:t>An attempt to record as many species as possible in a defined area in a short amount of time.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33944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solidFill>
                  <a:srgbClr val="008000"/>
                </a:solidFill>
                <a:effectLst>
                  <a:outerShdw blurRad="38100" dist="38100" dir="2700000" algn="tl">
                    <a:srgbClr val="000000">
                      <a:alpha val="43137"/>
                    </a:srgbClr>
                  </a:outerShdw>
                </a:effectLst>
              </a:rPr>
              <a:t>Saguaro National Park </a:t>
            </a:r>
            <a:r>
              <a:rPr lang="en-US" sz="4200" dirty="0" err="1" smtClean="0">
                <a:solidFill>
                  <a:srgbClr val="008000"/>
                </a:solidFill>
                <a:effectLst>
                  <a:outerShdw blurRad="38100" dist="38100" dir="2700000" algn="tl">
                    <a:srgbClr val="000000">
                      <a:alpha val="43137"/>
                    </a:srgbClr>
                  </a:outerShdw>
                </a:effectLst>
              </a:rPr>
              <a:t>Bioblitz</a:t>
            </a:r>
            <a:r>
              <a:rPr lang="en-US" sz="4200" dirty="0" smtClean="0">
                <a:solidFill>
                  <a:srgbClr val="008000"/>
                </a:solidFill>
                <a:effectLst>
                  <a:outerShdw blurRad="38100" dist="38100" dir="2700000" algn="tl">
                    <a:srgbClr val="000000">
                      <a:alpha val="43137"/>
                    </a:srgbClr>
                  </a:outerShdw>
                </a:effectLst>
              </a:rPr>
              <a:t> 2011</a:t>
            </a:r>
            <a:endParaRPr lang="en-US" sz="4200" dirty="0">
              <a:solidFill>
                <a:srgbClr val="008000"/>
              </a:solidFill>
              <a:effectLst>
                <a:outerShdw blurRad="38100" dist="38100" dir="2700000" algn="tl">
                  <a:srgbClr val="000000">
                    <a:alpha val="43137"/>
                  </a:srgbClr>
                </a:outerShdw>
              </a:effectLst>
            </a:endParaRPr>
          </a:p>
        </p:txBody>
      </p:sp>
      <p:pic>
        <p:nvPicPr>
          <p:cNvPr id="4" name="Picture 3" descr="Flag-Pass-BB-2011.jpg"/>
          <p:cNvPicPr>
            <a:picLocks noChangeAspect="1"/>
          </p:cNvPicPr>
          <p:nvPr/>
        </p:nvPicPr>
        <p:blipFill>
          <a:blip r:embed="rId2"/>
          <a:stretch>
            <a:fillRect/>
          </a:stretch>
        </p:blipFill>
        <p:spPr>
          <a:xfrm>
            <a:off x="2004141" y="1417638"/>
            <a:ext cx="5544937" cy="3970337"/>
          </a:xfrm>
          <a:prstGeom prst="rect">
            <a:avLst/>
          </a:prstGeom>
        </p:spPr>
      </p:pic>
      <p:sp>
        <p:nvSpPr>
          <p:cNvPr id="5" name="Rectangle 4"/>
          <p:cNvSpPr/>
          <p:nvPr/>
        </p:nvSpPr>
        <p:spPr>
          <a:xfrm>
            <a:off x="457200" y="5636381"/>
            <a:ext cx="8408609" cy="830997"/>
          </a:xfrm>
          <a:prstGeom prst="rect">
            <a:avLst/>
          </a:prstGeom>
        </p:spPr>
        <p:txBody>
          <a:bodyPr wrap="square">
            <a:spAutoFit/>
          </a:bodyPr>
          <a:lstStyle/>
          <a:p>
            <a:r>
              <a:rPr lang="en-US" sz="2400" dirty="0" err="1" smtClean="0">
                <a:solidFill>
                  <a:srgbClr val="008000"/>
                </a:solidFill>
              </a:rPr>
              <a:t>BioBlitz</a:t>
            </a:r>
            <a:r>
              <a:rPr lang="en-US" sz="2400" dirty="0" smtClean="0">
                <a:solidFill>
                  <a:srgbClr val="008000"/>
                </a:solidFill>
              </a:rPr>
              <a:t> teams found at least 859 different species in 24 hours, including more than 400 species new to the park.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9" name="Picture 8" descr="Screen Shot 2014-11-24 at 10.32.29 PM.png"/>
          <p:cNvPicPr>
            <a:picLocks noChangeAspect="1"/>
          </p:cNvPicPr>
          <p:nvPr/>
        </p:nvPicPr>
        <p:blipFill>
          <a:blip r:embed="rId3"/>
          <a:stretch>
            <a:fillRect/>
          </a:stretch>
        </p:blipFill>
        <p:spPr>
          <a:xfrm>
            <a:off x="217714" y="1316692"/>
            <a:ext cx="5397302" cy="4982884"/>
          </a:xfrm>
          <a:prstGeom prst="rect">
            <a:avLst/>
          </a:prstGeom>
        </p:spPr>
      </p:pic>
      <p:sp>
        <p:nvSpPr>
          <p:cNvPr id="6" name="Title 5"/>
          <p:cNvSpPr>
            <a:spLocks noGrp="1"/>
          </p:cNvSpPr>
          <p:nvPr>
            <p:ph type="ctrTitle"/>
          </p:nvPr>
        </p:nvSpPr>
        <p:spPr>
          <a:xfrm>
            <a:off x="685800" y="278190"/>
            <a:ext cx="7772400" cy="810381"/>
          </a:xfrm>
        </p:spPr>
        <p:txBody>
          <a:bodyPr/>
          <a:lstStyle/>
          <a:p>
            <a:r>
              <a:rPr lang="en-US" dirty="0" smtClean="0">
                <a:solidFill>
                  <a:schemeClr val="accent5">
                    <a:lumMod val="50000"/>
                  </a:schemeClr>
                </a:solidFill>
              </a:rPr>
              <a:t>Urban Biodiversity </a:t>
            </a:r>
            <a:endParaRPr lang="en-US" dirty="0">
              <a:solidFill>
                <a:schemeClr val="accent5">
                  <a:lumMod val="50000"/>
                </a:schemeClr>
              </a:solidFill>
            </a:endParaRPr>
          </a:p>
        </p:txBody>
      </p:sp>
      <p:sp>
        <p:nvSpPr>
          <p:cNvPr id="8" name="TextBox 7"/>
          <p:cNvSpPr txBox="1"/>
          <p:nvPr/>
        </p:nvSpPr>
        <p:spPr>
          <a:xfrm>
            <a:off x="4874381" y="1548190"/>
            <a:ext cx="4055533" cy="4401205"/>
          </a:xfrm>
          <a:prstGeom prst="rect">
            <a:avLst/>
          </a:prstGeom>
          <a:solidFill>
            <a:schemeClr val="accent3">
              <a:lumMod val="20000"/>
              <a:lumOff val="80000"/>
            </a:schemeClr>
          </a:solidFill>
          <a:ln w="19050">
            <a:solidFill>
              <a:schemeClr val="accent5">
                <a:lumMod val="50000"/>
              </a:schemeClr>
            </a:solidFill>
          </a:ln>
        </p:spPr>
        <p:txBody>
          <a:bodyPr wrap="square" rtlCol="0">
            <a:spAutoFit/>
          </a:bodyPr>
          <a:lstStyle/>
          <a:p>
            <a:pPr>
              <a:buFont typeface="Arial"/>
              <a:buChar char="•"/>
            </a:pPr>
            <a:r>
              <a:rPr lang="en-US" sz="2800" dirty="0" smtClean="0">
                <a:solidFill>
                  <a:srgbClr val="215968"/>
                </a:solidFill>
              </a:rPr>
              <a:t> Cities are often located in places with lots of biodiversity.</a:t>
            </a:r>
          </a:p>
          <a:p>
            <a:pPr>
              <a:buFont typeface="Arial"/>
              <a:buChar char="•"/>
            </a:pPr>
            <a:r>
              <a:rPr lang="en-US" sz="2800" dirty="0" smtClean="0">
                <a:solidFill>
                  <a:srgbClr val="215968"/>
                </a:solidFill>
              </a:rPr>
              <a:t> Biodiversity in our cities provides us with many benefits.</a:t>
            </a:r>
          </a:p>
          <a:p>
            <a:pPr>
              <a:buFont typeface="Arial"/>
              <a:buChar char="•"/>
            </a:pPr>
            <a:r>
              <a:rPr lang="en-US" sz="2800" dirty="0" smtClean="0">
                <a:solidFill>
                  <a:srgbClr val="215968"/>
                </a:solidFill>
              </a:rPr>
              <a:t> Scientists are working to understand how we can foster biodiversity in our cities.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1710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78190"/>
            <a:ext cx="7772400" cy="810381"/>
          </a:xfrm>
        </p:spPr>
        <p:txBody>
          <a:bodyPr/>
          <a:lstStyle/>
          <a:p>
            <a:r>
              <a:rPr lang="en-US" dirty="0" smtClean="0">
                <a:solidFill>
                  <a:schemeClr val="accent5">
                    <a:lumMod val="50000"/>
                  </a:schemeClr>
                </a:solidFill>
              </a:rPr>
              <a:t>Schoolyard Biodiversity</a:t>
            </a:r>
            <a:endParaRPr lang="en-US" dirty="0">
              <a:solidFill>
                <a:schemeClr val="accent5">
                  <a:lumMod val="50000"/>
                </a:schemeClr>
              </a:solidFill>
            </a:endParaRPr>
          </a:p>
        </p:txBody>
      </p:sp>
      <p:pic>
        <p:nvPicPr>
          <p:cNvPr id="5" name="Picture 4" descr="Screen Shot 2014-11-19 at 1.13.44 P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46100" y="1176078"/>
            <a:ext cx="8026400" cy="534325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1710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73"/>
            <a:ext cx="8229600" cy="1143000"/>
          </a:xfrm>
        </p:spPr>
        <p:txBody>
          <a:bodyPr>
            <a:noAutofit/>
          </a:bodyPr>
          <a:lstStyle/>
          <a:p>
            <a:pPr algn="l"/>
            <a:r>
              <a:rPr lang="en-US" sz="3800" b="1" dirty="0" smtClean="0">
                <a:solidFill>
                  <a:srgbClr val="008000"/>
                </a:solidFill>
              </a:rPr>
              <a:t>Calculating Biodiversity</a:t>
            </a:r>
            <a:endParaRPr lang="en-US" sz="3800" b="1" dirty="0">
              <a:solidFill>
                <a:srgbClr val="008000"/>
              </a:solidFill>
            </a:endParaRPr>
          </a:p>
        </p:txBody>
      </p:sp>
      <p:sp>
        <p:nvSpPr>
          <p:cNvPr id="5" name="Rectangle 4"/>
          <p:cNvSpPr/>
          <p:nvPr/>
        </p:nvSpPr>
        <p:spPr>
          <a:xfrm>
            <a:off x="457200" y="1659467"/>
            <a:ext cx="8408609" cy="3970318"/>
          </a:xfrm>
          <a:prstGeom prst="rect">
            <a:avLst/>
          </a:prstGeom>
        </p:spPr>
        <p:txBody>
          <a:bodyPr wrap="square">
            <a:spAutoFit/>
          </a:bodyPr>
          <a:lstStyle/>
          <a:p>
            <a:pPr>
              <a:buFont typeface="Arial"/>
              <a:buChar char="•"/>
            </a:pPr>
            <a:r>
              <a:rPr lang="en-US" sz="3600" dirty="0" smtClean="0">
                <a:solidFill>
                  <a:srgbClr val="008000"/>
                </a:solidFill>
              </a:rPr>
              <a:t> </a:t>
            </a:r>
            <a:r>
              <a:rPr lang="en-US" sz="3600" b="1" dirty="0" smtClean="0">
                <a:solidFill>
                  <a:srgbClr val="008000"/>
                </a:solidFill>
              </a:rPr>
              <a:t>Species Richness </a:t>
            </a:r>
            <a:r>
              <a:rPr lang="en-US" sz="3600" dirty="0" smtClean="0">
                <a:solidFill>
                  <a:srgbClr val="008000"/>
                </a:solidFill>
              </a:rPr>
              <a:t>- The most useful and straightforward  measure of biodiversity is simply a species count. </a:t>
            </a:r>
          </a:p>
          <a:p>
            <a:pPr>
              <a:buFont typeface="Arial"/>
              <a:buChar char="•"/>
            </a:pPr>
            <a:r>
              <a:rPr lang="en-US" sz="3600" dirty="0" smtClean="0">
                <a:solidFill>
                  <a:srgbClr val="008000"/>
                </a:solidFill>
              </a:rPr>
              <a:t> </a:t>
            </a:r>
            <a:r>
              <a:rPr lang="en-US" sz="3600" b="1" dirty="0" smtClean="0">
                <a:solidFill>
                  <a:srgbClr val="008000"/>
                </a:solidFill>
              </a:rPr>
              <a:t>Species Diversity </a:t>
            </a:r>
            <a:r>
              <a:rPr lang="en-US" sz="3600" dirty="0" smtClean="0">
                <a:solidFill>
                  <a:srgbClr val="008000"/>
                </a:solidFill>
              </a:rPr>
              <a:t>– Diversity takes into account evenness, or how individuals are distributed among species.</a:t>
            </a:r>
          </a:p>
          <a:p>
            <a:endParaRPr lang="en-US" sz="3600" dirty="0" smtClean="0">
              <a:solidFill>
                <a:srgbClr val="008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73"/>
            <a:ext cx="8229600" cy="1143000"/>
          </a:xfrm>
        </p:spPr>
        <p:txBody>
          <a:bodyPr>
            <a:noAutofit/>
          </a:bodyPr>
          <a:lstStyle/>
          <a:p>
            <a:pPr algn="l"/>
            <a:r>
              <a:rPr lang="en-US" sz="3800" b="1" dirty="0" smtClean="0">
                <a:solidFill>
                  <a:srgbClr val="008000"/>
                </a:solidFill>
              </a:rPr>
              <a:t>Species Diversity</a:t>
            </a:r>
            <a:endParaRPr lang="en-US" sz="3800" b="1" dirty="0">
              <a:solidFill>
                <a:srgbClr val="008000"/>
              </a:solidFill>
            </a:endParaRPr>
          </a:p>
        </p:txBody>
      </p:sp>
      <p:sp>
        <p:nvSpPr>
          <p:cNvPr id="5" name="Rectangle 4"/>
          <p:cNvSpPr/>
          <p:nvPr/>
        </p:nvSpPr>
        <p:spPr>
          <a:xfrm>
            <a:off x="457200" y="1659467"/>
            <a:ext cx="8408609" cy="1384995"/>
          </a:xfrm>
          <a:prstGeom prst="rect">
            <a:avLst/>
          </a:prstGeom>
        </p:spPr>
        <p:txBody>
          <a:bodyPr wrap="square">
            <a:spAutoFit/>
          </a:bodyPr>
          <a:lstStyle/>
          <a:p>
            <a:pPr>
              <a:buFont typeface="Arial"/>
              <a:buChar char="•"/>
            </a:pPr>
            <a:r>
              <a:rPr lang="en-US" sz="2400" b="1" dirty="0" smtClean="0">
                <a:solidFill>
                  <a:srgbClr val="008000"/>
                </a:solidFill>
              </a:rPr>
              <a:t>Richness </a:t>
            </a:r>
            <a:r>
              <a:rPr lang="en-US" sz="2400" dirty="0" smtClean="0">
                <a:solidFill>
                  <a:srgbClr val="008000"/>
                </a:solidFill>
              </a:rPr>
              <a:t>– number of species in a given area</a:t>
            </a:r>
          </a:p>
          <a:p>
            <a:pPr>
              <a:buFont typeface="Arial"/>
              <a:buChar char="•"/>
            </a:pPr>
            <a:r>
              <a:rPr lang="en-US" sz="2400" dirty="0" smtClean="0">
                <a:solidFill>
                  <a:srgbClr val="008000"/>
                </a:solidFill>
              </a:rPr>
              <a:t> </a:t>
            </a:r>
            <a:r>
              <a:rPr lang="en-US" sz="2400" b="1" dirty="0" smtClean="0">
                <a:solidFill>
                  <a:srgbClr val="008000"/>
                </a:solidFill>
              </a:rPr>
              <a:t>Evenness – </a:t>
            </a:r>
            <a:r>
              <a:rPr lang="en-US" sz="2400" dirty="0" smtClean="0">
                <a:solidFill>
                  <a:srgbClr val="008000"/>
                </a:solidFill>
              </a:rPr>
              <a:t>distribution of individuals among species</a:t>
            </a:r>
          </a:p>
          <a:p>
            <a:endParaRPr lang="en-US" sz="3600" dirty="0" smtClean="0">
              <a:solidFill>
                <a:srgbClr val="008000"/>
              </a:solidFill>
            </a:endParaRPr>
          </a:p>
        </p:txBody>
      </p:sp>
      <p:sp>
        <p:nvSpPr>
          <p:cNvPr id="6" name="Rectangle 5"/>
          <p:cNvSpPr/>
          <p:nvPr/>
        </p:nvSpPr>
        <p:spPr>
          <a:xfrm>
            <a:off x="1041400" y="3044462"/>
            <a:ext cx="3263900" cy="3102338"/>
          </a:xfrm>
          <a:prstGeom prst="rect">
            <a:avLst/>
          </a:prstGeom>
          <a:noFill/>
          <a:ln w="158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610100" y="3044462"/>
            <a:ext cx="3263900" cy="3102338"/>
          </a:xfrm>
          <a:prstGeom prst="rect">
            <a:avLst/>
          </a:prstGeom>
          <a:noFill/>
          <a:ln w="15875">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397000" y="3454400"/>
            <a:ext cx="457200" cy="400110"/>
          </a:xfrm>
          <a:prstGeom prst="rect">
            <a:avLst/>
          </a:prstGeom>
          <a:noFill/>
        </p:spPr>
        <p:txBody>
          <a:bodyPr wrap="square" rtlCol="0">
            <a:spAutoFit/>
          </a:bodyPr>
          <a:lstStyle/>
          <a:p>
            <a:r>
              <a:rPr lang="en-US" sz="2000" dirty="0" smtClean="0"/>
              <a:t>A</a:t>
            </a:r>
            <a:endParaRPr lang="en-US" sz="2000" dirty="0"/>
          </a:p>
        </p:txBody>
      </p:sp>
      <p:sp>
        <p:nvSpPr>
          <p:cNvPr id="9" name="TextBox 8"/>
          <p:cNvSpPr txBox="1"/>
          <p:nvPr/>
        </p:nvSpPr>
        <p:spPr>
          <a:xfrm>
            <a:off x="1778000" y="4470400"/>
            <a:ext cx="457200" cy="400110"/>
          </a:xfrm>
          <a:prstGeom prst="rect">
            <a:avLst/>
          </a:prstGeom>
          <a:noFill/>
        </p:spPr>
        <p:txBody>
          <a:bodyPr wrap="square" rtlCol="0">
            <a:spAutoFit/>
          </a:bodyPr>
          <a:lstStyle/>
          <a:p>
            <a:r>
              <a:rPr lang="en-US" sz="2000" dirty="0" smtClean="0"/>
              <a:t>A</a:t>
            </a:r>
            <a:endParaRPr lang="en-US" sz="2000" dirty="0"/>
          </a:p>
        </p:txBody>
      </p:sp>
      <p:sp>
        <p:nvSpPr>
          <p:cNvPr id="10" name="TextBox 9"/>
          <p:cNvSpPr txBox="1"/>
          <p:nvPr/>
        </p:nvSpPr>
        <p:spPr>
          <a:xfrm>
            <a:off x="2400300" y="5435600"/>
            <a:ext cx="457200" cy="400110"/>
          </a:xfrm>
          <a:prstGeom prst="rect">
            <a:avLst/>
          </a:prstGeom>
          <a:noFill/>
        </p:spPr>
        <p:txBody>
          <a:bodyPr wrap="square" rtlCol="0">
            <a:spAutoFit/>
          </a:bodyPr>
          <a:lstStyle/>
          <a:p>
            <a:r>
              <a:rPr lang="en-US" sz="2000" dirty="0" smtClean="0"/>
              <a:t>A</a:t>
            </a:r>
            <a:endParaRPr lang="en-US" sz="2000" dirty="0"/>
          </a:p>
        </p:txBody>
      </p:sp>
      <p:sp>
        <p:nvSpPr>
          <p:cNvPr id="11" name="TextBox 10"/>
          <p:cNvSpPr txBox="1"/>
          <p:nvPr/>
        </p:nvSpPr>
        <p:spPr>
          <a:xfrm>
            <a:off x="2857500" y="3454400"/>
            <a:ext cx="457200" cy="400110"/>
          </a:xfrm>
          <a:prstGeom prst="rect">
            <a:avLst/>
          </a:prstGeom>
          <a:noFill/>
        </p:spPr>
        <p:txBody>
          <a:bodyPr wrap="square" rtlCol="0">
            <a:spAutoFit/>
          </a:bodyPr>
          <a:lstStyle/>
          <a:p>
            <a:r>
              <a:rPr lang="en-US" sz="2000" dirty="0" smtClean="0"/>
              <a:t>A</a:t>
            </a:r>
            <a:endParaRPr lang="en-US" sz="2000" dirty="0"/>
          </a:p>
        </p:txBody>
      </p:sp>
      <p:sp>
        <p:nvSpPr>
          <p:cNvPr id="12" name="TextBox 11"/>
          <p:cNvSpPr txBox="1"/>
          <p:nvPr/>
        </p:nvSpPr>
        <p:spPr>
          <a:xfrm>
            <a:off x="2235200" y="3976132"/>
            <a:ext cx="457200" cy="400110"/>
          </a:xfrm>
          <a:prstGeom prst="rect">
            <a:avLst/>
          </a:prstGeom>
          <a:noFill/>
        </p:spPr>
        <p:txBody>
          <a:bodyPr wrap="square" rtlCol="0">
            <a:spAutoFit/>
          </a:bodyPr>
          <a:lstStyle/>
          <a:p>
            <a:r>
              <a:rPr lang="en-US" sz="2000" dirty="0" smtClean="0"/>
              <a:t>B</a:t>
            </a:r>
            <a:endParaRPr lang="en-US" sz="2000" dirty="0"/>
          </a:p>
        </p:txBody>
      </p:sp>
      <p:sp>
        <p:nvSpPr>
          <p:cNvPr id="13" name="TextBox 12"/>
          <p:cNvSpPr txBox="1"/>
          <p:nvPr/>
        </p:nvSpPr>
        <p:spPr>
          <a:xfrm>
            <a:off x="1549400" y="4987330"/>
            <a:ext cx="457200" cy="400110"/>
          </a:xfrm>
          <a:prstGeom prst="rect">
            <a:avLst/>
          </a:prstGeom>
          <a:noFill/>
        </p:spPr>
        <p:txBody>
          <a:bodyPr wrap="square" rtlCol="0">
            <a:spAutoFit/>
          </a:bodyPr>
          <a:lstStyle/>
          <a:p>
            <a:r>
              <a:rPr lang="en-US" sz="2000" dirty="0" smtClean="0"/>
              <a:t>B</a:t>
            </a:r>
            <a:endParaRPr lang="en-US" sz="2000" dirty="0"/>
          </a:p>
        </p:txBody>
      </p:sp>
      <p:sp>
        <p:nvSpPr>
          <p:cNvPr id="14" name="TextBox 13"/>
          <p:cNvSpPr txBox="1"/>
          <p:nvPr/>
        </p:nvSpPr>
        <p:spPr>
          <a:xfrm>
            <a:off x="3086100" y="4280932"/>
            <a:ext cx="457200" cy="400110"/>
          </a:xfrm>
          <a:prstGeom prst="rect">
            <a:avLst/>
          </a:prstGeom>
          <a:noFill/>
        </p:spPr>
        <p:txBody>
          <a:bodyPr wrap="square" rtlCol="0">
            <a:spAutoFit/>
          </a:bodyPr>
          <a:lstStyle/>
          <a:p>
            <a:r>
              <a:rPr lang="en-US" sz="2000" dirty="0" smtClean="0"/>
              <a:t>B</a:t>
            </a:r>
            <a:endParaRPr lang="en-US" sz="2000" dirty="0"/>
          </a:p>
        </p:txBody>
      </p:sp>
      <p:sp>
        <p:nvSpPr>
          <p:cNvPr id="15" name="TextBox 14"/>
          <p:cNvSpPr txBox="1"/>
          <p:nvPr/>
        </p:nvSpPr>
        <p:spPr>
          <a:xfrm>
            <a:off x="3149600" y="4802664"/>
            <a:ext cx="457200" cy="400110"/>
          </a:xfrm>
          <a:prstGeom prst="rect">
            <a:avLst/>
          </a:prstGeom>
          <a:noFill/>
        </p:spPr>
        <p:txBody>
          <a:bodyPr wrap="square" rtlCol="0">
            <a:spAutoFit/>
          </a:bodyPr>
          <a:lstStyle/>
          <a:p>
            <a:r>
              <a:rPr lang="en-US" sz="2000" dirty="0" smtClean="0"/>
              <a:t>B</a:t>
            </a:r>
            <a:endParaRPr lang="en-US" sz="2000" dirty="0"/>
          </a:p>
        </p:txBody>
      </p:sp>
      <p:sp>
        <p:nvSpPr>
          <p:cNvPr id="16" name="TextBox 15"/>
          <p:cNvSpPr txBox="1"/>
          <p:nvPr/>
        </p:nvSpPr>
        <p:spPr>
          <a:xfrm>
            <a:off x="3378200" y="5620266"/>
            <a:ext cx="457200" cy="369332"/>
          </a:xfrm>
          <a:prstGeom prst="rect">
            <a:avLst/>
          </a:prstGeom>
          <a:noFill/>
        </p:spPr>
        <p:txBody>
          <a:bodyPr wrap="square" rtlCol="0">
            <a:spAutoFit/>
          </a:bodyPr>
          <a:lstStyle/>
          <a:p>
            <a:r>
              <a:rPr lang="en-US" dirty="0" smtClean="0"/>
              <a:t>C</a:t>
            </a:r>
            <a:endParaRPr lang="en-US" dirty="0"/>
          </a:p>
        </p:txBody>
      </p:sp>
      <p:sp>
        <p:nvSpPr>
          <p:cNvPr id="17" name="TextBox 16"/>
          <p:cNvSpPr txBox="1"/>
          <p:nvPr/>
        </p:nvSpPr>
        <p:spPr>
          <a:xfrm flipH="1">
            <a:off x="2997200" y="3976132"/>
            <a:ext cx="317500" cy="400110"/>
          </a:xfrm>
          <a:prstGeom prst="rect">
            <a:avLst/>
          </a:prstGeom>
          <a:noFill/>
        </p:spPr>
        <p:txBody>
          <a:bodyPr wrap="square" rtlCol="0">
            <a:spAutoFit/>
          </a:bodyPr>
          <a:lstStyle/>
          <a:p>
            <a:r>
              <a:rPr lang="en-US" sz="2000" dirty="0" smtClean="0"/>
              <a:t>C</a:t>
            </a:r>
            <a:endParaRPr lang="en-US" sz="2000" dirty="0"/>
          </a:p>
        </p:txBody>
      </p:sp>
      <p:sp>
        <p:nvSpPr>
          <p:cNvPr id="18" name="TextBox 17"/>
          <p:cNvSpPr txBox="1"/>
          <p:nvPr/>
        </p:nvSpPr>
        <p:spPr>
          <a:xfrm>
            <a:off x="2692400" y="4433332"/>
            <a:ext cx="457200" cy="400110"/>
          </a:xfrm>
          <a:prstGeom prst="rect">
            <a:avLst/>
          </a:prstGeom>
          <a:noFill/>
        </p:spPr>
        <p:txBody>
          <a:bodyPr wrap="square" rtlCol="0">
            <a:spAutoFit/>
          </a:bodyPr>
          <a:lstStyle/>
          <a:p>
            <a:r>
              <a:rPr lang="en-US" sz="2000" dirty="0" smtClean="0"/>
              <a:t>C</a:t>
            </a:r>
            <a:endParaRPr lang="en-US" sz="2000" dirty="0"/>
          </a:p>
        </p:txBody>
      </p:sp>
      <p:sp>
        <p:nvSpPr>
          <p:cNvPr id="19" name="TextBox 18"/>
          <p:cNvSpPr txBox="1"/>
          <p:nvPr/>
        </p:nvSpPr>
        <p:spPr>
          <a:xfrm>
            <a:off x="2082800" y="3454400"/>
            <a:ext cx="457200" cy="400110"/>
          </a:xfrm>
          <a:prstGeom prst="rect">
            <a:avLst/>
          </a:prstGeom>
          <a:noFill/>
        </p:spPr>
        <p:txBody>
          <a:bodyPr wrap="square" rtlCol="0">
            <a:spAutoFit/>
          </a:bodyPr>
          <a:lstStyle/>
          <a:p>
            <a:r>
              <a:rPr lang="en-US" sz="2000" dirty="0" smtClean="0"/>
              <a:t>C</a:t>
            </a:r>
            <a:endParaRPr lang="en-US" sz="2000" dirty="0"/>
          </a:p>
        </p:txBody>
      </p:sp>
      <p:sp>
        <p:nvSpPr>
          <p:cNvPr id="20" name="TextBox 19"/>
          <p:cNvSpPr txBox="1"/>
          <p:nvPr/>
        </p:nvSpPr>
        <p:spPr>
          <a:xfrm>
            <a:off x="5905500" y="3454400"/>
            <a:ext cx="457200" cy="400110"/>
          </a:xfrm>
          <a:prstGeom prst="rect">
            <a:avLst/>
          </a:prstGeom>
          <a:noFill/>
        </p:spPr>
        <p:txBody>
          <a:bodyPr wrap="square" rtlCol="0">
            <a:spAutoFit/>
          </a:bodyPr>
          <a:lstStyle/>
          <a:p>
            <a:r>
              <a:rPr lang="en-US" sz="2000" dirty="0" smtClean="0"/>
              <a:t>A</a:t>
            </a:r>
            <a:endParaRPr lang="en-US" sz="2000" dirty="0"/>
          </a:p>
        </p:txBody>
      </p:sp>
      <p:sp>
        <p:nvSpPr>
          <p:cNvPr id="21" name="TextBox 20"/>
          <p:cNvSpPr txBox="1"/>
          <p:nvPr/>
        </p:nvSpPr>
        <p:spPr>
          <a:xfrm>
            <a:off x="5105400" y="3454400"/>
            <a:ext cx="457200" cy="400110"/>
          </a:xfrm>
          <a:prstGeom prst="rect">
            <a:avLst/>
          </a:prstGeom>
          <a:noFill/>
        </p:spPr>
        <p:txBody>
          <a:bodyPr wrap="square" rtlCol="0">
            <a:spAutoFit/>
          </a:bodyPr>
          <a:lstStyle/>
          <a:p>
            <a:r>
              <a:rPr lang="en-US" sz="2000" dirty="0" smtClean="0"/>
              <a:t>A</a:t>
            </a:r>
            <a:endParaRPr lang="en-US" sz="2000" dirty="0"/>
          </a:p>
        </p:txBody>
      </p:sp>
      <p:sp>
        <p:nvSpPr>
          <p:cNvPr id="22" name="TextBox 21"/>
          <p:cNvSpPr txBox="1"/>
          <p:nvPr/>
        </p:nvSpPr>
        <p:spPr>
          <a:xfrm>
            <a:off x="5105400" y="3911600"/>
            <a:ext cx="457200" cy="400110"/>
          </a:xfrm>
          <a:prstGeom prst="rect">
            <a:avLst/>
          </a:prstGeom>
          <a:noFill/>
        </p:spPr>
        <p:txBody>
          <a:bodyPr wrap="square" rtlCol="0">
            <a:spAutoFit/>
          </a:bodyPr>
          <a:lstStyle/>
          <a:p>
            <a:r>
              <a:rPr lang="en-US" sz="2000" dirty="0" smtClean="0"/>
              <a:t>A</a:t>
            </a:r>
            <a:endParaRPr lang="en-US" sz="2000" dirty="0"/>
          </a:p>
        </p:txBody>
      </p:sp>
      <p:sp>
        <p:nvSpPr>
          <p:cNvPr id="23" name="TextBox 22"/>
          <p:cNvSpPr txBox="1"/>
          <p:nvPr/>
        </p:nvSpPr>
        <p:spPr>
          <a:xfrm>
            <a:off x="7150100" y="5435600"/>
            <a:ext cx="457200" cy="400110"/>
          </a:xfrm>
          <a:prstGeom prst="rect">
            <a:avLst/>
          </a:prstGeom>
          <a:noFill/>
        </p:spPr>
        <p:txBody>
          <a:bodyPr wrap="square" rtlCol="0">
            <a:spAutoFit/>
          </a:bodyPr>
          <a:lstStyle/>
          <a:p>
            <a:r>
              <a:rPr lang="en-US" sz="2000" dirty="0" smtClean="0"/>
              <a:t>A</a:t>
            </a:r>
            <a:endParaRPr lang="en-US" sz="2000" dirty="0"/>
          </a:p>
        </p:txBody>
      </p:sp>
      <p:sp>
        <p:nvSpPr>
          <p:cNvPr id="24" name="TextBox 23"/>
          <p:cNvSpPr txBox="1"/>
          <p:nvPr/>
        </p:nvSpPr>
        <p:spPr>
          <a:xfrm>
            <a:off x="5257800" y="4401066"/>
            <a:ext cx="457200" cy="400110"/>
          </a:xfrm>
          <a:prstGeom prst="rect">
            <a:avLst/>
          </a:prstGeom>
          <a:noFill/>
        </p:spPr>
        <p:txBody>
          <a:bodyPr wrap="square" rtlCol="0">
            <a:spAutoFit/>
          </a:bodyPr>
          <a:lstStyle/>
          <a:p>
            <a:r>
              <a:rPr lang="en-US" sz="2000" dirty="0" smtClean="0"/>
              <a:t>A</a:t>
            </a:r>
            <a:endParaRPr lang="en-US" sz="2000" dirty="0"/>
          </a:p>
        </p:txBody>
      </p:sp>
      <p:sp>
        <p:nvSpPr>
          <p:cNvPr id="25" name="TextBox 24"/>
          <p:cNvSpPr txBox="1"/>
          <p:nvPr/>
        </p:nvSpPr>
        <p:spPr>
          <a:xfrm>
            <a:off x="5257800" y="5250934"/>
            <a:ext cx="457200" cy="400110"/>
          </a:xfrm>
          <a:prstGeom prst="rect">
            <a:avLst/>
          </a:prstGeom>
          <a:noFill/>
        </p:spPr>
        <p:txBody>
          <a:bodyPr wrap="square" rtlCol="0">
            <a:spAutoFit/>
          </a:bodyPr>
          <a:lstStyle/>
          <a:p>
            <a:r>
              <a:rPr lang="en-US" sz="2000" dirty="0" smtClean="0"/>
              <a:t>A</a:t>
            </a:r>
            <a:endParaRPr lang="en-US" sz="2000" dirty="0"/>
          </a:p>
        </p:txBody>
      </p:sp>
      <p:sp>
        <p:nvSpPr>
          <p:cNvPr id="26" name="TextBox 25"/>
          <p:cNvSpPr txBox="1"/>
          <p:nvPr/>
        </p:nvSpPr>
        <p:spPr>
          <a:xfrm>
            <a:off x="5715000" y="4521200"/>
            <a:ext cx="457200" cy="400110"/>
          </a:xfrm>
          <a:prstGeom prst="rect">
            <a:avLst/>
          </a:prstGeom>
          <a:noFill/>
        </p:spPr>
        <p:txBody>
          <a:bodyPr wrap="square" rtlCol="0">
            <a:spAutoFit/>
          </a:bodyPr>
          <a:lstStyle/>
          <a:p>
            <a:r>
              <a:rPr lang="en-US" sz="2000" dirty="0" smtClean="0"/>
              <a:t>A</a:t>
            </a:r>
            <a:endParaRPr lang="en-US" sz="2000" dirty="0"/>
          </a:p>
        </p:txBody>
      </p:sp>
      <p:sp>
        <p:nvSpPr>
          <p:cNvPr id="27" name="TextBox 26"/>
          <p:cNvSpPr txBox="1"/>
          <p:nvPr/>
        </p:nvSpPr>
        <p:spPr>
          <a:xfrm>
            <a:off x="5715000" y="4151868"/>
            <a:ext cx="457200" cy="400110"/>
          </a:xfrm>
          <a:prstGeom prst="rect">
            <a:avLst/>
          </a:prstGeom>
          <a:noFill/>
        </p:spPr>
        <p:txBody>
          <a:bodyPr wrap="square" rtlCol="0">
            <a:spAutoFit/>
          </a:bodyPr>
          <a:lstStyle/>
          <a:p>
            <a:r>
              <a:rPr lang="en-US" sz="2000" dirty="0" smtClean="0"/>
              <a:t>A</a:t>
            </a:r>
            <a:endParaRPr lang="en-US" sz="2000" dirty="0"/>
          </a:p>
        </p:txBody>
      </p:sp>
      <p:sp>
        <p:nvSpPr>
          <p:cNvPr id="28" name="TextBox 27"/>
          <p:cNvSpPr txBox="1"/>
          <p:nvPr/>
        </p:nvSpPr>
        <p:spPr>
          <a:xfrm>
            <a:off x="6477000" y="3976132"/>
            <a:ext cx="457200" cy="400110"/>
          </a:xfrm>
          <a:prstGeom prst="rect">
            <a:avLst/>
          </a:prstGeom>
          <a:noFill/>
        </p:spPr>
        <p:txBody>
          <a:bodyPr wrap="square" rtlCol="0">
            <a:spAutoFit/>
          </a:bodyPr>
          <a:lstStyle/>
          <a:p>
            <a:r>
              <a:rPr lang="en-US" sz="2000" dirty="0" smtClean="0"/>
              <a:t>A</a:t>
            </a:r>
            <a:endParaRPr lang="en-US" sz="2000" dirty="0"/>
          </a:p>
        </p:txBody>
      </p:sp>
      <p:sp>
        <p:nvSpPr>
          <p:cNvPr id="29" name="TextBox 28"/>
          <p:cNvSpPr txBox="1"/>
          <p:nvPr/>
        </p:nvSpPr>
        <p:spPr>
          <a:xfrm>
            <a:off x="6134100" y="4433332"/>
            <a:ext cx="457200" cy="400110"/>
          </a:xfrm>
          <a:prstGeom prst="rect">
            <a:avLst/>
          </a:prstGeom>
          <a:noFill/>
        </p:spPr>
        <p:txBody>
          <a:bodyPr wrap="square" rtlCol="0">
            <a:spAutoFit/>
          </a:bodyPr>
          <a:lstStyle/>
          <a:p>
            <a:r>
              <a:rPr lang="en-US" sz="2000" dirty="0" smtClean="0"/>
              <a:t>B</a:t>
            </a:r>
            <a:endParaRPr lang="en-US" sz="2000" dirty="0"/>
          </a:p>
        </p:txBody>
      </p:sp>
      <p:sp>
        <p:nvSpPr>
          <p:cNvPr id="30" name="TextBox 29"/>
          <p:cNvSpPr txBox="1"/>
          <p:nvPr/>
        </p:nvSpPr>
        <p:spPr>
          <a:xfrm>
            <a:off x="6921500" y="3269734"/>
            <a:ext cx="457200" cy="400110"/>
          </a:xfrm>
          <a:prstGeom prst="rect">
            <a:avLst/>
          </a:prstGeom>
          <a:noFill/>
        </p:spPr>
        <p:txBody>
          <a:bodyPr wrap="square" rtlCol="0">
            <a:spAutoFit/>
          </a:bodyPr>
          <a:lstStyle/>
          <a:p>
            <a:r>
              <a:rPr lang="en-US" sz="2000" dirty="0" smtClean="0"/>
              <a:t>B</a:t>
            </a:r>
            <a:endParaRPr lang="en-US" sz="2000" dirty="0"/>
          </a:p>
        </p:txBody>
      </p:sp>
      <p:sp>
        <p:nvSpPr>
          <p:cNvPr id="31" name="TextBox 30"/>
          <p:cNvSpPr txBox="1"/>
          <p:nvPr/>
        </p:nvSpPr>
        <p:spPr>
          <a:xfrm>
            <a:off x="5943600" y="5356662"/>
            <a:ext cx="457200" cy="400110"/>
          </a:xfrm>
          <a:prstGeom prst="rect">
            <a:avLst/>
          </a:prstGeom>
          <a:noFill/>
        </p:spPr>
        <p:txBody>
          <a:bodyPr wrap="square" rtlCol="0">
            <a:spAutoFit/>
          </a:bodyPr>
          <a:lstStyle/>
          <a:p>
            <a:r>
              <a:rPr lang="en-US" sz="2000" dirty="0" smtClean="0"/>
              <a:t>C</a:t>
            </a: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73"/>
            <a:ext cx="8229600" cy="1143000"/>
          </a:xfrm>
        </p:spPr>
        <p:txBody>
          <a:bodyPr>
            <a:noAutofit/>
          </a:bodyPr>
          <a:lstStyle/>
          <a:p>
            <a:pPr algn="l"/>
            <a:r>
              <a:rPr lang="en-US" sz="3800" b="1" dirty="0" smtClean="0">
                <a:solidFill>
                  <a:srgbClr val="008000"/>
                </a:solidFill>
              </a:rPr>
              <a:t>Species Accumulation Curve</a:t>
            </a:r>
            <a:endParaRPr lang="en-US" sz="3800" b="1" dirty="0">
              <a:solidFill>
                <a:srgbClr val="008000"/>
              </a:solidFill>
            </a:endParaRPr>
          </a:p>
        </p:txBody>
      </p:sp>
      <p:sp>
        <p:nvSpPr>
          <p:cNvPr id="5" name="Rectangle 4"/>
          <p:cNvSpPr/>
          <p:nvPr/>
        </p:nvSpPr>
        <p:spPr>
          <a:xfrm>
            <a:off x="457200" y="1065807"/>
            <a:ext cx="8408609" cy="646331"/>
          </a:xfrm>
          <a:prstGeom prst="rect">
            <a:avLst/>
          </a:prstGeom>
        </p:spPr>
        <p:txBody>
          <a:bodyPr wrap="square">
            <a:spAutoFit/>
          </a:bodyPr>
          <a:lstStyle/>
          <a:p>
            <a:pPr>
              <a:buFont typeface="Arial"/>
              <a:buChar char="•"/>
            </a:pPr>
            <a:r>
              <a:rPr lang="en-US" sz="3600" dirty="0" smtClean="0">
                <a:solidFill>
                  <a:srgbClr val="008000"/>
                </a:solidFill>
              </a:rPr>
              <a:t> </a:t>
            </a:r>
            <a:r>
              <a:rPr lang="en-US" sz="2800" dirty="0" smtClean="0">
                <a:solidFill>
                  <a:srgbClr val="008000"/>
                </a:solidFill>
              </a:rPr>
              <a:t>Measure of the completeness of your survey</a:t>
            </a:r>
          </a:p>
        </p:txBody>
      </p:sp>
      <p:pic>
        <p:nvPicPr>
          <p:cNvPr id="4" name="Picture 3" descr="smoother accumulation.gif"/>
          <p:cNvPicPr>
            <a:picLocks noChangeAspect="1"/>
          </p:cNvPicPr>
          <p:nvPr/>
        </p:nvPicPr>
        <p:blipFill>
          <a:blip r:embed="rId3"/>
          <a:stretch>
            <a:fillRect/>
          </a:stretch>
        </p:blipFill>
        <p:spPr>
          <a:xfrm>
            <a:off x="1358900" y="1848194"/>
            <a:ext cx="6273800" cy="4899328"/>
          </a:xfrm>
          <a:prstGeom prst="rect">
            <a:avLst/>
          </a:prstGeom>
          <a:solidFill>
            <a:schemeClr val="bg2"/>
          </a:solid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35122"/>
            <a:ext cx="7772400" cy="1470025"/>
          </a:xfrm>
        </p:spPr>
        <p:txBody>
          <a:bodyPr/>
          <a:lstStyle/>
          <a:p>
            <a:r>
              <a:rPr lang="en-US" dirty="0" smtClean="0">
                <a:solidFill>
                  <a:schemeClr val="bg2"/>
                </a:solidFill>
              </a:rPr>
              <a:t>Thank You!</a:t>
            </a:r>
            <a:endParaRPr lang="en-US" dirty="0">
              <a:solidFill>
                <a:schemeClr val="bg2"/>
              </a:solidFill>
            </a:endParaRPr>
          </a:p>
        </p:txBody>
      </p:sp>
      <p:sp>
        <p:nvSpPr>
          <p:cNvPr id="3" name="Subtitle 2"/>
          <p:cNvSpPr>
            <a:spLocks noGrp="1"/>
          </p:cNvSpPr>
          <p:nvPr>
            <p:ph type="subTitle" idx="1"/>
          </p:nvPr>
        </p:nvSpPr>
        <p:spPr>
          <a:xfrm>
            <a:off x="3893211" y="3321080"/>
            <a:ext cx="4564990" cy="1490994"/>
          </a:xfrm>
        </p:spPr>
        <p:txBody>
          <a:bodyPr>
            <a:normAutofit fontScale="77500" lnSpcReduction="20000"/>
          </a:bodyPr>
          <a:lstStyle/>
          <a:p>
            <a:r>
              <a:rPr lang="en-US" dirty="0" smtClean="0"/>
              <a:t>Kim Franklin, Ph.D.</a:t>
            </a:r>
          </a:p>
          <a:p>
            <a:r>
              <a:rPr lang="en-US" dirty="0" smtClean="0"/>
              <a:t>Conservation Research Scientist</a:t>
            </a:r>
          </a:p>
          <a:p>
            <a:r>
              <a:rPr lang="en-US" dirty="0" smtClean="0"/>
              <a:t>Arizona-Sonora Desert Museum</a:t>
            </a:r>
            <a:endParaRPr lang="en-US" dirty="0"/>
          </a:p>
        </p:txBody>
      </p:sp>
      <p:pic>
        <p:nvPicPr>
          <p:cNvPr id="4" name="Picture 3" descr="Syrphid7-XL.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3921505"/>
            <a:ext cx="3299733" cy="293649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53161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9.jpg"/>
          <p:cNvPicPr>
            <a:picLocks noChangeAspect="1"/>
          </p:cNvPicPr>
          <p:nvPr/>
        </p:nvPicPr>
        <p:blipFill>
          <a:blip r:embed="rId3"/>
          <a:srcRect t="43200" r="45000" b="5437"/>
          <a:stretch>
            <a:fillRect/>
          </a:stretch>
        </p:blipFill>
        <p:spPr>
          <a:xfrm>
            <a:off x="429991" y="1107440"/>
            <a:ext cx="3989608" cy="5598160"/>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2895600" y="76200"/>
            <a:ext cx="3313728" cy="646331"/>
          </a:xfrm>
          <a:prstGeom prst="rect">
            <a:avLst/>
          </a:prstGeom>
          <a:noFill/>
        </p:spPr>
        <p:txBody>
          <a:bodyPr wrap="none" rtlCol="0">
            <a:spAutoFit/>
          </a:bodyPr>
          <a:lstStyle/>
          <a:p>
            <a:r>
              <a:rPr lang="en-US" sz="3600" dirty="0" smtClean="0">
                <a:solidFill>
                  <a:srgbClr val="FFFFFF"/>
                </a:solidFill>
              </a:rPr>
              <a:t>Species Diversity</a:t>
            </a:r>
            <a:endParaRPr lang="en-US" sz="3600" dirty="0">
              <a:solidFill>
                <a:srgbClr val="FFFFFF"/>
              </a:solidFill>
            </a:endParaRPr>
          </a:p>
        </p:txBody>
      </p:sp>
      <p:sp>
        <p:nvSpPr>
          <p:cNvPr id="7" name="Rectangle 2"/>
          <p:cNvSpPr txBox="1">
            <a:spLocks noChangeArrowheads="1"/>
          </p:cNvSpPr>
          <p:nvPr/>
        </p:nvSpPr>
        <p:spPr>
          <a:xfrm>
            <a:off x="747802" y="193040"/>
            <a:ext cx="7565449" cy="6463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Candara"/>
                <a:ea typeface="+mj-ea"/>
                <a:cs typeface="Candara"/>
              </a:rPr>
              <a:t>Species Diversity</a:t>
            </a:r>
            <a:endParaRPr kumimoji="0" lang="en-US" sz="4000" b="1" i="1" u="none" strike="noStrike" kern="1200" cap="none" spc="0" normalizeH="0" baseline="0" noProof="0" dirty="0">
              <a:ln>
                <a:noFill/>
              </a:ln>
              <a:solidFill>
                <a:schemeClr val="tx1"/>
              </a:solidFill>
              <a:effectLst/>
              <a:uLnTx/>
              <a:uFillTx/>
              <a:latin typeface="Candara"/>
              <a:ea typeface="+mj-ea"/>
              <a:cs typeface="Candara"/>
            </a:endParaRPr>
          </a:p>
        </p:txBody>
      </p:sp>
      <p:pic>
        <p:nvPicPr>
          <p:cNvPr id="8" name="Picture 7" descr="wildflowers-in-a-natural-setting.jpg"/>
          <p:cNvPicPr>
            <a:picLocks noChangeAspect="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2832" b="5299"/>
          <a:stretch/>
        </p:blipFill>
        <p:spPr>
          <a:xfrm>
            <a:off x="4673594" y="1107440"/>
            <a:ext cx="4054901" cy="55981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735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olympic_5946.jpg"/>
          <p:cNvPicPr>
            <a:picLocks noChangeAspect="1"/>
          </p:cNvPicPr>
          <p:nvPr/>
        </p:nvPicPr>
        <p:blipFill>
          <a:blip r:embed="rId3"/>
          <a:stretch>
            <a:fillRect/>
          </a:stretch>
        </p:blipFill>
        <p:spPr>
          <a:xfrm>
            <a:off x="4648201" y="3794760"/>
            <a:ext cx="4495799" cy="3063240"/>
          </a:xfrm>
          <a:prstGeom prst="rect">
            <a:avLst/>
          </a:prstGeom>
        </p:spPr>
      </p:pic>
      <p:pic>
        <p:nvPicPr>
          <p:cNvPr id="11" name="Picture 10" descr="files_wallpaper2_desert-landscape.jpg"/>
          <p:cNvPicPr>
            <a:picLocks noChangeAspect="1"/>
          </p:cNvPicPr>
          <p:nvPr/>
        </p:nvPicPr>
        <p:blipFill>
          <a:blip r:embed="rId4"/>
          <a:srcRect b="17223"/>
          <a:stretch>
            <a:fillRect/>
          </a:stretch>
        </p:blipFill>
        <p:spPr>
          <a:xfrm>
            <a:off x="0" y="909011"/>
            <a:ext cx="4648200" cy="2885749"/>
          </a:xfrm>
          <a:prstGeom prst="rect">
            <a:avLst/>
          </a:prstGeom>
        </p:spPr>
      </p:pic>
      <p:pic>
        <p:nvPicPr>
          <p:cNvPr id="13" name="Picture 12" descr="amazonian-landscape-with-light-shaft.jpg"/>
          <p:cNvPicPr>
            <a:picLocks noChangeAspect="1"/>
          </p:cNvPicPr>
          <p:nvPr/>
        </p:nvPicPr>
        <p:blipFill>
          <a:blip r:embed="rId5"/>
          <a:srcRect l="4752"/>
          <a:stretch>
            <a:fillRect/>
          </a:stretch>
        </p:blipFill>
        <p:spPr>
          <a:xfrm>
            <a:off x="0" y="3794760"/>
            <a:ext cx="4648201" cy="3063240"/>
          </a:xfrm>
          <a:prstGeom prst="rect">
            <a:avLst/>
          </a:prstGeom>
        </p:spPr>
      </p:pic>
      <p:pic>
        <p:nvPicPr>
          <p:cNvPr id="15" name="Picture 14" descr="rough fescue grassland in landscape.jpg"/>
          <p:cNvPicPr>
            <a:picLocks noChangeAspect="1"/>
          </p:cNvPicPr>
          <p:nvPr/>
        </p:nvPicPr>
        <p:blipFill>
          <a:blip r:embed="rId6"/>
          <a:srcRect b="4939"/>
          <a:stretch>
            <a:fillRect/>
          </a:stretch>
        </p:blipFill>
        <p:spPr>
          <a:xfrm>
            <a:off x="4648200" y="909011"/>
            <a:ext cx="4495799" cy="2895600"/>
          </a:xfrm>
          <a:prstGeom prst="rect">
            <a:avLst/>
          </a:prstGeom>
        </p:spPr>
      </p:pic>
      <p:sp>
        <p:nvSpPr>
          <p:cNvPr id="16" name="TextBox 15"/>
          <p:cNvSpPr txBox="1"/>
          <p:nvPr/>
        </p:nvSpPr>
        <p:spPr>
          <a:xfrm>
            <a:off x="2713041" y="76200"/>
            <a:ext cx="3870320" cy="646331"/>
          </a:xfrm>
          <a:prstGeom prst="rect">
            <a:avLst/>
          </a:prstGeom>
          <a:noFill/>
        </p:spPr>
        <p:txBody>
          <a:bodyPr wrap="none" rtlCol="0">
            <a:spAutoFit/>
          </a:bodyPr>
          <a:lstStyle/>
          <a:p>
            <a:r>
              <a:rPr lang="en-US" sz="3600" dirty="0" smtClean="0">
                <a:solidFill>
                  <a:srgbClr val="FFFFFF"/>
                </a:solidFill>
              </a:rPr>
              <a:t>Ecosystem Diversity</a:t>
            </a:r>
            <a:endParaRPr lang="en-US" sz="3600" dirty="0">
              <a:solidFill>
                <a:srgbClr val="FFFFFF"/>
              </a:solidFill>
            </a:endParaRPr>
          </a:p>
        </p:txBody>
      </p:sp>
      <p:sp>
        <p:nvSpPr>
          <p:cNvPr id="8" name="Rectangle 2"/>
          <p:cNvSpPr txBox="1">
            <a:spLocks noChangeArrowheads="1"/>
          </p:cNvSpPr>
          <p:nvPr/>
        </p:nvSpPr>
        <p:spPr>
          <a:xfrm>
            <a:off x="747802" y="193040"/>
            <a:ext cx="7565449" cy="64633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vert="horz" lIns="91440" tIns="45720" rIns="91440" bIns="45720" rtlCol="0" anchor="ctr">
            <a:normAutofit fontScale="975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tx1"/>
                </a:solidFill>
                <a:effectLst/>
                <a:uLnTx/>
                <a:uFillTx/>
                <a:latin typeface="Candara"/>
                <a:ea typeface="+mj-ea"/>
                <a:cs typeface="Candara"/>
              </a:rPr>
              <a:t>Ecosystem Diversity</a:t>
            </a:r>
            <a:endParaRPr kumimoji="0" lang="en-US" sz="4000" b="1" i="1" u="none" strike="noStrike" kern="1200" cap="none" spc="0" normalizeH="0" baseline="0" noProof="0" dirty="0">
              <a:ln>
                <a:noFill/>
              </a:ln>
              <a:solidFill>
                <a:schemeClr val="tx1"/>
              </a:solidFill>
              <a:effectLst/>
              <a:uLnTx/>
              <a:uFillTx/>
              <a:latin typeface="Candara"/>
              <a:ea typeface="+mj-ea"/>
              <a:cs typeface="Candara"/>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886737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339" t="26497" r="38570" b="10642"/>
          <a:stretch/>
        </p:blipFill>
        <p:spPr bwMode="auto">
          <a:xfrm>
            <a:off x="2405618" y="1593559"/>
            <a:ext cx="4089400" cy="392853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457200" y="142558"/>
            <a:ext cx="8229600" cy="1143000"/>
          </a:xfrm>
        </p:spPr>
        <p:txBody>
          <a:bodyPr>
            <a:normAutofit fontScale="90000"/>
          </a:bodyPr>
          <a:lstStyle/>
          <a:p>
            <a:r>
              <a:rPr lang="en-US" dirty="0">
                <a:solidFill>
                  <a:schemeClr val="bg2"/>
                </a:solidFill>
                <a:latin typeface="Candara"/>
                <a:cs typeface="Candara"/>
              </a:rPr>
              <a:t>How do we benefit from biodiversity?</a:t>
            </a:r>
            <a:endParaRPr lang="en-US" dirty="0">
              <a:solidFill>
                <a:schemeClr val="bg2"/>
              </a:solidFill>
            </a:endParaRPr>
          </a:p>
        </p:txBody>
      </p:sp>
      <p:pic>
        <p:nvPicPr>
          <p:cNvPr id="12" name="Picture 3" descr="Trypanosome,_in_blood_of_host_lizard,_Anolis_limifrons,I_JP6636"/>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95018" y="1372965"/>
            <a:ext cx="1805701" cy="1355172"/>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4" name="Picture 7" descr="medium"/>
          <p:cNvPicPr>
            <a:picLocks noChangeAspect="1" noChangeArrowheads="1"/>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955" t="2966" r="7692" b="2164"/>
          <a:stretch/>
        </p:blipFill>
        <p:spPr bwMode="auto">
          <a:xfrm>
            <a:off x="863600" y="4559848"/>
            <a:ext cx="1590658" cy="1718715"/>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5" name="Picture 10" descr="mushrooms"/>
          <p:cNvPicPr>
            <a:picLocks noChangeAspect="1" noChangeArrowheads="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554"/>
          <a:stretch/>
        </p:blipFill>
        <p:spPr bwMode="auto">
          <a:xfrm>
            <a:off x="6751769" y="3075111"/>
            <a:ext cx="1752150" cy="1388221"/>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7" name="Picture 16" descr="beige_starfish"/>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31676" y="1285558"/>
            <a:ext cx="1422582" cy="1448997"/>
          </a:xfrm>
          <a:prstGeom prst="rect">
            <a:avLst/>
          </a:prstGeom>
          <a:ln>
            <a:noFill/>
          </a:ln>
          <a:effectLst>
            <a:softEdge rad="11250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9" name="Picture 18" descr="ladybug-main_Full.jpg"/>
          <p:cNvPicPr>
            <a:picLocks noChangeAspect="1"/>
          </p:cNvPicPr>
          <p:nvPr/>
        </p:nvPicPr>
        <p:blipFill>
          <a:blip r:embed="rId8"/>
          <a:stretch>
            <a:fillRect/>
          </a:stretch>
        </p:blipFill>
        <p:spPr>
          <a:xfrm>
            <a:off x="344431" y="3075111"/>
            <a:ext cx="1729659" cy="1192089"/>
          </a:xfrm>
          <a:prstGeom prst="rect">
            <a:avLst/>
          </a:prstGeom>
          <a:ln>
            <a:noFill/>
          </a:ln>
          <a:effectLst>
            <a:softEdge rad="112500"/>
          </a:effectLst>
        </p:spPr>
      </p:pic>
      <p:pic>
        <p:nvPicPr>
          <p:cNvPr id="3" name="Picture 2" descr="Orchids_003.jpg"/>
          <p:cNvPicPr>
            <a:picLocks noChangeAspect="1"/>
          </p:cNvPicPr>
          <p:nvPr/>
        </p:nvPicPr>
        <p:blipFill rotWithShape="1">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4807" t="16607"/>
          <a:stretch/>
        </p:blipFill>
        <p:spPr>
          <a:xfrm>
            <a:off x="3210560" y="5491295"/>
            <a:ext cx="1712409" cy="1113937"/>
          </a:xfrm>
          <a:prstGeom prst="rect">
            <a:avLst/>
          </a:prstGeom>
          <a:ln>
            <a:noFill/>
          </a:ln>
          <a:effectLst>
            <a:softEdge rad="112500"/>
          </a:effectLst>
        </p:spPr>
      </p:pic>
      <p:pic>
        <p:nvPicPr>
          <p:cNvPr id="4" name="Picture 3" descr="close-up_of_a_shrimp_swimming_in_water_iceland_1574R-23768.jpg"/>
          <p:cNvPicPr>
            <a:picLocks noChangeAspect="1"/>
          </p:cNvPicPr>
          <p:nvPr/>
        </p:nvPicPr>
        <p:blipFill rotWithShape="1">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6105" t="18563" r="-1" b="7652"/>
          <a:stretch/>
        </p:blipFill>
        <p:spPr>
          <a:xfrm>
            <a:off x="6035041" y="5036970"/>
            <a:ext cx="1920240" cy="1568262"/>
          </a:xfrm>
          <a:prstGeom prst="rect">
            <a:avLst/>
          </a:prstGeom>
          <a:ln>
            <a:noFill/>
          </a:ln>
          <a:effectLst>
            <a:softEdge rad="112500"/>
          </a:effec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9051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28600"/>
            <a:ext cx="9144000" cy="762000"/>
          </a:xfrm>
        </p:spPr>
        <p:txBody>
          <a:bodyPr/>
          <a:lstStyle/>
          <a:p>
            <a:pPr eaLnBrk="1" hangingPunct="1"/>
            <a:r>
              <a:rPr lang="en-US" sz="3600" dirty="0" smtClean="0">
                <a:latin typeface="Candara"/>
                <a:cs typeface="Candara"/>
              </a:rPr>
              <a:t>Food!</a:t>
            </a:r>
            <a:endParaRPr lang="en-US" sz="3600" dirty="0">
              <a:latin typeface="Candara"/>
              <a:cs typeface="Candara"/>
            </a:endParaRPr>
          </a:p>
        </p:txBody>
      </p:sp>
      <p:pic>
        <p:nvPicPr>
          <p:cNvPr id="2" name="Picture 1" descr="ceviche1.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82776" y="1492101"/>
            <a:ext cx="3830320" cy="2872740"/>
          </a:xfrm>
          <a:prstGeom prst="rect">
            <a:avLst/>
          </a:prstGeom>
          <a:ln>
            <a:noFill/>
          </a:ln>
          <a:effectLst>
            <a:softEdge rad="112500"/>
          </a:effectLst>
        </p:spPr>
      </p:pic>
      <p:pic>
        <p:nvPicPr>
          <p:cNvPr id="6" name="Picture 5" descr="lime.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3299" y="2404235"/>
            <a:ext cx="1532760" cy="1050263"/>
          </a:xfrm>
          <a:prstGeom prst="rect">
            <a:avLst/>
          </a:prstGeom>
        </p:spPr>
      </p:pic>
      <p:pic>
        <p:nvPicPr>
          <p:cNvPr id="8" name="Picture 7" descr="red_snapper.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29679" y="1200956"/>
            <a:ext cx="2070121" cy="1114681"/>
          </a:xfrm>
          <a:prstGeom prst="rect">
            <a:avLst/>
          </a:prstGeom>
        </p:spPr>
      </p:pic>
      <p:pic>
        <p:nvPicPr>
          <p:cNvPr id="9" name="Picture 8" descr="avocado.jp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2288" y="3545938"/>
            <a:ext cx="1433771" cy="931506"/>
          </a:xfrm>
          <a:prstGeom prst="rect">
            <a:avLst/>
          </a:prstGeom>
        </p:spPr>
      </p:pic>
      <p:pic>
        <p:nvPicPr>
          <p:cNvPr id="10" name="Picture 9" descr="red-onions1.jp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40777" y="3310258"/>
            <a:ext cx="1592580" cy="1365069"/>
          </a:xfrm>
          <a:prstGeom prst="rect">
            <a:avLst/>
          </a:prstGeom>
        </p:spPr>
      </p:pic>
      <p:pic>
        <p:nvPicPr>
          <p:cNvPr id="11" name="Picture 10" descr="Tomato.jpg"/>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54137" y="2315637"/>
            <a:ext cx="1129973" cy="1129973"/>
          </a:xfrm>
          <a:prstGeom prst="rect">
            <a:avLst/>
          </a:prstGeom>
        </p:spPr>
      </p:pic>
      <p:pic>
        <p:nvPicPr>
          <p:cNvPr id="12" name="Picture 11" descr="cilantro.jpg"/>
          <p:cNvPicPr>
            <a:picLocks noChangeAspect="1"/>
          </p:cNvPicPr>
          <p:nvPr/>
        </p:nvPicPr>
        <p:blipFill>
          <a:blip r:embed="rId9"/>
          <a:stretch>
            <a:fillRect/>
          </a:stretch>
        </p:blipFill>
        <p:spPr>
          <a:xfrm>
            <a:off x="1446471" y="4477444"/>
            <a:ext cx="1788611" cy="134145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1220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50900" y="228600"/>
            <a:ext cx="7620000" cy="762000"/>
          </a:xfrm>
        </p:spPr>
        <p:txBody>
          <a:bodyPr>
            <a:noAutofit/>
          </a:bodyPr>
          <a:lstStyle/>
          <a:p>
            <a:pPr eaLnBrk="1" hangingPunct="1"/>
            <a:r>
              <a:rPr lang="en-US" sz="2800" dirty="0" smtClean="0">
                <a:latin typeface="Candara"/>
                <a:cs typeface="Candara"/>
              </a:rPr>
              <a:t>Our food supply depends on pollinators,</a:t>
            </a:r>
            <a:br>
              <a:rPr lang="en-US" sz="2800" dirty="0" smtClean="0">
                <a:latin typeface="Candara"/>
                <a:cs typeface="Candara"/>
              </a:rPr>
            </a:br>
            <a:r>
              <a:rPr lang="en-US" sz="2800" dirty="0" smtClean="0">
                <a:latin typeface="Candara"/>
                <a:cs typeface="Candara"/>
              </a:rPr>
              <a:t>and many other species!</a:t>
            </a:r>
            <a:endParaRPr lang="en-US" sz="2800" dirty="0">
              <a:latin typeface="Candara"/>
              <a:cs typeface="Candara"/>
            </a:endParaRPr>
          </a:p>
        </p:txBody>
      </p:sp>
      <p:pic>
        <p:nvPicPr>
          <p:cNvPr id="2" name="Picture 1" descr="ceviche1.jp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382776" y="1492101"/>
            <a:ext cx="3830320" cy="2872740"/>
          </a:xfrm>
          <a:prstGeom prst="rect">
            <a:avLst/>
          </a:prstGeom>
          <a:ln>
            <a:noFill/>
          </a:ln>
          <a:effectLst>
            <a:softEdge rad="112500"/>
          </a:effectLst>
        </p:spPr>
      </p:pic>
      <p:pic>
        <p:nvPicPr>
          <p:cNvPr id="6" name="Picture 5" descr="lime.jp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63299" y="2404235"/>
            <a:ext cx="1532760" cy="1050263"/>
          </a:xfrm>
          <a:prstGeom prst="rect">
            <a:avLst/>
          </a:prstGeom>
        </p:spPr>
      </p:pic>
      <p:pic>
        <p:nvPicPr>
          <p:cNvPr id="8" name="Picture 7" descr="red_snapper.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29679" y="1200956"/>
            <a:ext cx="2070121" cy="1114681"/>
          </a:xfrm>
          <a:prstGeom prst="rect">
            <a:avLst/>
          </a:prstGeom>
        </p:spPr>
      </p:pic>
      <p:pic>
        <p:nvPicPr>
          <p:cNvPr id="9" name="Picture 8" descr="avocado.jpg"/>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2288" y="3545938"/>
            <a:ext cx="1433771" cy="931506"/>
          </a:xfrm>
          <a:prstGeom prst="rect">
            <a:avLst/>
          </a:prstGeom>
        </p:spPr>
      </p:pic>
      <p:pic>
        <p:nvPicPr>
          <p:cNvPr id="10" name="Picture 9" descr="red-onions1.jpg"/>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40777" y="3310258"/>
            <a:ext cx="1592580" cy="1365069"/>
          </a:xfrm>
          <a:prstGeom prst="rect">
            <a:avLst/>
          </a:prstGeom>
        </p:spPr>
      </p:pic>
      <p:pic>
        <p:nvPicPr>
          <p:cNvPr id="11" name="Picture 10" descr="Tomato.jpg"/>
          <p:cNvPicPr>
            <a:picLocks noChangeAspect="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54137" y="2315637"/>
            <a:ext cx="1129973" cy="1129973"/>
          </a:xfrm>
          <a:prstGeom prst="rect">
            <a:avLst/>
          </a:prstGeom>
        </p:spPr>
      </p:pic>
      <p:pic>
        <p:nvPicPr>
          <p:cNvPr id="15" name="Picture 14" descr="images.jpg"/>
          <p:cNvPicPr>
            <a:picLocks noChangeAspect="1"/>
          </p:cNvPicPr>
          <p:nvPr/>
        </p:nvPicPr>
        <p:blipFill>
          <a:blip r:embed="rId9"/>
          <a:srcRect t="11520"/>
          <a:stretch>
            <a:fillRect/>
          </a:stretch>
        </p:blipFill>
        <p:spPr>
          <a:xfrm>
            <a:off x="4853266" y="5295201"/>
            <a:ext cx="2225604" cy="1576937"/>
          </a:xfrm>
          <a:prstGeom prst="rect">
            <a:avLst/>
          </a:prstGeom>
        </p:spPr>
      </p:pic>
      <p:pic>
        <p:nvPicPr>
          <p:cNvPr id="16" name="Picture 15" descr="soil-microbes.png"/>
          <p:cNvPicPr>
            <a:picLocks noChangeAspect="1"/>
          </p:cNvPicPr>
          <p:nvPr/>
        </p:nvPicPr>
        <p:blipFill>
          <a:blip r:embed="rId10"/>
          <a:srcRect l="5701" t="4400" r="4430" b="5772"/>
          <a:stretch>
            <a:fillRect/>
          </a:stretch>
        </p:blipFill>
        <p:spPr>
          <a:xfrm>
            <a:off x="7078870" y="5295201"/>
            <a:ext cx="2065129" cy="1562800"/>
          </a:xfrm>
          <a:prstGeom prst="rect">
            <a:avLst/>
          </a:prstGeom>
        </p:spPr>
      </p:pic>
      <p:pic>
        <p:nvPicPr>
          <p:cNvPr id="17" name="Picture 16" descr="cilantro.jpg"/>
          <p:cNvPicPr>
            <a:picLocks noChangeAspect="1"/>
          </p:cNvPicPr>
          <p:nvPr/>
        </p:nvPicPr>
        <p:blipFill>
          <a:blip r:embed="rId11"/>
          <a:stretch>
            <a:fillRect/>
          </a:stretch>
        </p:blipFill>
        <p:spPr>
          <a:xfrm>
            <a:off x="1446471" y="4477444"/>
            <a:ext cx="1788611" cy="1341458"/>
          </a:xfrm>
          <a:prstGeom prst="rect">
            <a:avLst/>
          </a:prstGeom>
        </p:spPr>
      </p:pic>
      <p:pic>
        <p:nvPicPr>
          <p:cNvPr id="13" name="Picture 12" descr="honey-bee-md.jpg"/>
          <p:cNvPicPr>
            <a:picLocks noChangeAspect="1"/>
          </p:cNvPicPr>
          <p:nvPr/>
        </p:nvPicPr>
        <p:blipFill>
          <a:blip r:embed="rId12">
            <a:alphaModFix amt="94000"/>
          </a:blip>
          <a:srcRect/>
          <a:stretch>
            <a:fillRect/>
          </a:stretch>
        </p:blipFill>
        <p:spPr>
          <a:xfrm>
            <a:off x="70004" y="5295201"/>
            <a:ext cx="2519349" cy="1549400"/>
          </a:xfrm>
          <a:prstGeom prst="rect">
            <a:avLst/>
          </a:prstGeom>
        </p:spPr>
      </p:pic>
      <p:pic>
        <p:nvPicPr>
          <p:cNvPr id="14" name="Picture 13" descr="vespula_vulgaris_1.jpg"/>
          <p:cNvPicPr>
            <a:picLocks noChangeAspect="1"/>
          </p:cNvPicPr>
          <p:nvPr/>
        </p:nvPicPr>
        <p:blipFill>
          <a:blip r:embed="rId13"/>
          <a:srcRect l="8071"/>
          <a:stretch>
            <a:fillRect/>
          </a:stretch>
        </p:blipFill>
        <p:spPr>
          <a:xfrm>
            <a:off x="2589353" y="5292444"/>
            <a:ext cx="2287447" cy="157032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1220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120788" cy="1143000"/>
          </a:xfrm>
        </p:spPr>
        <p:txBody>
          <a:bodyPr/>
          <a:lstStyle/>
          <a:p>
            <a:r>
              <a:rPr lang="en-US" dirty="0" smtClean="0">
                <a:effectLst>
                  <a:outerShdw blurRad="38100" dist="38100" dir="2700000" algn="tl">
                    <a:srgbClr val="000000">
                      <a:alpha val="43137"/>
                    </a:srgbClr>
                  </a:outerShdw>
                </a:effectLst>
              </a:rPr>
              <a:t>Pollinator</a:t>
            </a:r>
            <a:r>
              <a:rPr lang="en-US" dirty="0" smtClean="0">
                <a:solidFill>
                  <a:srgbClr val="FF0000"/>
                </a:solidFill>
              </a:rPr>
              <a:t> </a:t>
            </a:r>
            <a:r>
              <a:rPr lang="en-US" dirty="0" smtClean="0">
                <a:solidFill>
                  <a:srgbClr val="FF0000"/>
                </a:solidFill>
                <a:effectLst>
                  <a:outerShdw blurRad="38100" dist="38100" dir="2700000" algn="tl">
                    <a:srgbClr val="000000">
                      <a:alpha val="43137"/>
                    </a:srgbClr>
                  </a:outerShdw>
                </a:effectLst>
              </a:rPr>
              <a:t>Hotspots</a:t>
            </a:r>
            <a:endParaRPr lang="en-US"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0818" y="1600200"/>
            <a:ext cx="5663588" cy="4525963"/>
          </a:xfrm>
        </p:spPr>
        <p:txBody>
          <a:bodyPr/>
          <a:lstStyle/>
          <a:p>
            <a:r>
              <a:rPr lang="en-US" dirty="0" smtClean="0"/>
              <a:t>Find a fishhook barrel cactus.</a:t>
            </a:r>
          </a:p>
          <a:p>
            <a:r>
              <a:rPr lang="en-US" dirty="0" smtClean="0"/>
              <a:t>Pick one fruit.</a:t>
            </a:r>
          </a:p>
          <a:p>
            <a:r>
              <a:rPr lang="en-US" dirty="0" smtClean="0"/>
              <a:t>Measure the height of the cactus.</a:t>
            </a:r>
          </a:p>
          <a:p>
            <a:r>
              <a:rPr lang="en-US" dirty="0" smtClean="0"/>
              <a:t>Count the seeds and send in the seed count, the height, and the location of the cactus.</a:t>
            </a:r>
            <a:endParaRPr lang="en-US" dirty="0"/>
          </a:p>
        </p:txBody>
      </p:sp>
      <p:pic>
        <p:nvPicPr>
          <p:cNvPr id="5" name="Picture 4" descr="images.jpg"/>
          <p:cNvPicPr>
            <a:picLocks noChangeAspect="1"/>
          </p:cNvPicPr>
          <p:nvPr/>
        </p:nvPicPr>
        <p:blipFill>
          <a:blip r:embed="rId3"/>
          <a:stretch>
            <a:fillRect/>
          </a:stretch>
        </p:blipFill>
        <p:spPr>
          <a:xfrm>
            <a:off x="6120788" y="76200"/>
            <a:ext cx="2667000" cy="3048000"/>
          </a:xfrm>
          <a:prstGeom prst="rect">
            <a:avLst/>
          </a:prstGeom>
        </p:spPr>
      </p:pic>
      <p:pic>
        <p:nvPicPr>
          <p:cNvPr id="7" name="Picture 6" descr="Ferocactus-wislizeni-Or_400-1.jpg"/>
          <p:cNvPicPr>
            <a:picLocks noChangeAspect="1"/>
          </p:cNvPicPr>
          <p:nvPr/>
        </p:nvPicPr>
        <p:blipFill>
          <a:blip r:embed="rId4"/>
          <a:stretch>
            <a:fillRect/>
          </a:stretch>
        </p:blipFill>
        <p:spPr>
          <a:xfrm>
            <a:off x="5944406" y="3294961"/>
            <a:ext cx="3039474" cy="3039474"/>
          </a:xfrm>
          <a:prstGeom prst="rect">
            <a:avLst/>
          </a:prstGeom>
        </p:spPr>
      </p:pic>
      <p:sp>
        <p:nvSpPr>
          <p:cNvPr id="8" name="TextBox 7"/>
          <p:cNvSpPr txBox="1"/>
          <p:nvPr/>
        </p:nvSpPr>
        <p:spPr>
          <a:xfrm>
            <a:off x="5944406" y="6334435"/>
            <a:ext cx="3039474" cy="338554"/>
          </a:xfrm>
          <a:prstGeom prst="rect">
            <a:avLst/>
          </a:prstGeom>
          <a:noFill/>
        </p:spPr>
        <p:txBody>
          <a:bodyPr wrap="square" rtlCol="0">
            <a:spAutoFit/>
          </a:bodyPr>
          <a:lstStyle/>
          <a:p>
            <a:pPr algn="ctr"/>
            <a:r>
              <a:rPr lang="en-US" sz="1600" dirty="0" smtClean="0"/>
              <a:t>© T. Beth Kinsey</a:t>
            </a:r>
            <a:endParaRPr lang="en-US" sz="1600" dirty="0"/>
          </a:p>
        </p:txBody>
      </p:sp>
      <p:sp>
        <p:nvSpPr>
          <p:cNvPr id="9" name="TextBox 8"/>
          <p:cNvSpPr txBox="1"/>
          <p:nvPr/>
        </p:nvSpPr>
        <p:spPr>
          <a:xfrm>
            <a:off x="280818" y="5756831"/>
            <a:ext cx="5504552" cy="369332"/>
          </a:xfrm>
          <a:prstGeom prst="rect">
            <a:avLst/>
          </a:prstGeom>
          <a:noFill/>
        </p:spPr>
        <p:txBody>
          <a:bodyPr wrap="square" rtlCol="0">
            <a:spAutoFit/>
          </a:bodyPr>
          <a:lstStyle/>
          <a:p>
            <a:r>
              <a:rPr lang="en-US" dirty="0" smtClean="0">
                <a:solidFill>
                  <a:srgbClr val="FF0000"/>
                </a:solidFill>
              </a:rPr>
              <a:t>https://</a:t>
            </a:r>
            <a:r>
              <a:rPr lang="en-US" dirty="0" err="1" smtClean="0">
                <a:solidFill>
                  <a:srgbClr val="FF0000"/>
                </a:solidFill>
              </a:rPr>
              <a:t>www.desertmuseum.org</a:t>
            </a:r>
            <a:r>
              <a:rPr lang="en-US" dirty="0" smtClean="0">
                <a:solidFill>
                  <a:srgbClr val="FF0000"/>
                </a:solidFill>
              </a:rPr>
              <a:t>/center/hotspots/</a:t>
            </a:r>
            <a:endParaRPr lang="en-US"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3170</TotalTime>
  <Words>2389</Words>
  <Application>Microsoft Macintosh PowerPoint</Application>
  <PresentationFormat>On-screen Show (4:3)</PresentationFormat>
  <Paragraphs>197</Paragraphs>
  <Slides>37</Slides>
  <Notes>33</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How do we benefit from biodiversity?</vt:lpstr>
      <vt:lpstr>Food!</vt:lpstr>
      <vt:lpstr>Our food supply depends on pollinators, and many other species!</vt:lpstr>
      <vt:lpstr>Pollinator Hotspots</vt:lpstr>
      <vt:lpstr>Materials!</vt:lpstr>
      <vt:lpstr>Medicine!</vt:lpstr>
      <vt:lpstr>Biodiversity gives us our tourism industry.</vt:lpstr>
      <vt:lpstr>We derive cultural diversity from biodiversity</vt:lpstr>
      <vt:lpstr>The Value of “Green” Space</vt:lpstr>
      <vt:lpstr>Biodiversity provides ecosystem services.</vt:lpstr>
      <vt:lpstr>We have identified 2 million species,  but many millions more remain to be discovered. </vt:lpstr>
      <vt:lpstr>Slide 17</vt:lpstr>
      <vt:lpstr>Slide 18</vt:lpstr>
      <vt:lpstr>Slide 19</vt:lpstr>
      <vt:lpstr>Slide 20</vt:lpstr>
      <vt:lpstr>Slide 21</vt:lpstr>
      <vt:lpstr>How many Sonoran Desert species can you name in 30 seconds?</vt:lpstr>
      <vt:lpstr>How many Sonoran Desert species can you name in 30 seconds?</vt:lpstr>
      <vt:lpstr>History of Biodiversity</vt:lpstr>
      <vt:lpstr>The most recent mass extinction event eliminated the dinosaurs.</vt:lpstr>
      <vt:lpstr>The Sixth Mass Extinction</vt:lpstr>
      <vt:lpstr>Human Population Growth</vt:lpstr>
      <vt:lpstr>Slide 28</vt:lpstr>
      <vt:lpstr>Slide 29</vt:lpstr>
      <vt:lpstr>Slide 30</vt:lpstr>
      <vt:lpstr>Saguaro National Park Bioblitz 2011</vt:lpstr>
      <vt:lpstr>Urban Biodiversity </vt:lpstr>
      <vt:lpstr>Schoolyard Biodiversity</vt:lpstr>
      <vt:lpstr>Calculating Biodiversity</vt:lpstr>
      <vt:lpstr>Species Diversity</vt:lpstr>
      <vt:lpstr>Species Accumulation Curve</vt:lpstr>
      <vt:lpstr>Thank You!</vt:lpstr>
    </vt:vector>
  </TitlesOfParts>
  <Company>The Arizona-Sonora Desert Museum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Franklin</dc:creator>
  <cp:lastModifiedBy>Kim Franklin</cp:lastModifiedBy>
  <cp:revision>92</cp:revision>
  <dcterms:created xsi:type="dcterms:W3CDTF">2015-06-29T16:39:29Z</dcterms:created>
  <dcterms:modified xsi:type="dcterms:W3CDTF">2015-06-29T18:00:47Z</dcterms:modified>
</cp:coreProperties>
</file>