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188" y="-19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7" name="Shape 7"/>
          <p:cNvSpPr txBox="1">
            <a:spLocks noGrp="1"/>
          </p:cNvSpPr>
          <p:nvPr>
            <p:ph type="sldNum" idx="12"/>
          </p:nvPr>
        </p:nvSpPr>
        <p:spPr>
          <a:xfrm>
            <a:off x="3884612" y="8685213"/>
            <a:ext cx="2971799" cy="457200"/>
          </a:xfrm>
          <a:prstGeom prst="rect">
            <a:avLst/>
          </a:prstGeom>
          <a:noFill/>
          <a:ln>
            <a:noFill/>
          </a:ln>
        </p:spPr>
        <p:txBody>
          <a:bodyPr lIns="91425" tIns="91425" rIns="91425" bIns="91425" anchor="b" anchorCtr="0">
            <a:noAutofit/>
          </a:bodyPr>
          <a:lstStyle/>
          <a:p>
            <a:pPr marL="0" lvl="0" indent="-88900">
              <a:spcBef>
                <a:spcPts val="0"/>
              </a:spcBef>
              <a:buClr>
                <a:srgbClr val="000000"/>
              </a:buClr>
              <a:buFont typeface="Arial"/>
              <a:buChar char="●"/>
            </a:pPr>
            <a:endParaRPr/>
          </a:p>
          <a:p>
            <a:pPr marL="0" lvl="1" indent="-88900">
              <a:spcBef>
                <a:spcPts val="0"/>
              </a:spcBef>
              <a:buClr>
                <a:srgbClr val="000000"/>
              </a:buClr>
              <a:buFont typeface="Courier New"/>
              <a:buChar char="o"/>
            </a:pPr>
            <a:endParaRPr/>
          </a:p>
          <a:p>
            <a:pPr marL="0" lvl="2" indent="-88900">
              <a:spcBef>
                <a:spcPts val="0"/>
              </a:spcBef>
              <a:buClr>
                <a:srgbClr val="000000"/>
              </a:buClr>
              <a:buFont typeface="Wingdings"/>
              <a:buChar char="§"/>
            </a:pPr>
            <a:endParaRPr/>
          </a:p>
          <a:p>
            <a:pPr marL="0" lvl="3" indent="-88900">
              <a:spcBef>
                <a:spcPts val="0"/>
              </a:spcBef>
              <a:buClr>
                <a:srgbClr val="000000"/>
              </a:buClr>
              <a:buFont typeface="Arial"/>
              <a:buChar char="●"/>
            </a:pPr>
            <a:endParaRPr/>
          </a:p>
          <a:p>
            <a:pPr marL="0" lvl="4" indent="-88900">
              <a:spcBef>
                <a:spcPts val="0"/>
              </a:spcBef>
              <a:buClr>
                <a:srgbClr val="000000"/>
              </a:buClr>
              <a:buFont typeface="Courier New"/>
              <a:buChar char="o"/>
            </a:pPr>
            <a:endParaRPr/>
          </a:p>
          <a:p>
            <a:pPr marL="0" lvl="5" indent="-88900">
              <a:spcBef>
                <a:spcPts val="0"/>
              </a:spcBef>
              <a:buClr>
                <a:srgbClr val="000000"/>
              </a:buClr>
              <a:buFont typeface="Wingdings"/>
              <a:buChar char="§"/>
            </a:pPr>
            <a:endParaRPr/>
          </a:p>
          <a:p>
            <a:pPr marL="0" lvl="6" indent="-88900">
              <a:spcBef>
                <a:spcPts val="0"/>
              </a:spcBef>
              <a:buClr>
                <a:srgbClr val="000000"/>
              </a:buClr>
              <a:buFont typeface="Arial"/>
              <a:buChar char="●"/>
            </a:pPr>
            <a:endParaRPr/>
          </a:p>
          <a:p>
            <a:pPr marL="0" lvl="7" indent="-88900">
              <a:spcBef>
                <a:spcPts val="0"/>
              </a:spcBef>
              <a:buClr>
                <a:srgbClr val="000000"/>
              </a:buClr>
              <a:buFont typeface="Courier New"/>
              <a:buChar char="o"/>
            </a:pPr>
            <a:endParaRPr/>
          </a:p>
          <a:p>
            <a:pPr marL="0" lvl="8" indent="-88900">
              <a:spcBef>
                <a:spcPts val="0"/>
              </a:spcBef>
              <a:buClr>
                <a:srgbClr val="000000"/>
              </a:buClr>
              <a:buFont typeface="Wingdings"/>
              <a:buChar char="§"/>
            </a:pPr>
            <a:endParaRPr/>
          </a:p>
        </p:txBody>
      </p:sp>
    </p:spTree>
    <p:extLst>
      <p:ext uri="{BB962C8B-B14F-4D97-AF65-F5344CB8AC3E}">
        <p14:creationId xmlns:p14="http://schemas.microsoft.com/office/powerpoint/2010/main" val="37286593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bayarealands.org/take-action/bioatlas.php"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04" name="Shape 20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10" name="Shape 2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8" name="Shape 21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r>
              <a:rPr lang="en-US" sz="1800" b="0" i="0" u="none" strike="noStrike" cap="none" baseline="0"/>
              <a:t>Which looks like this</a:t>
            </a:r>
          </a:p>
        </p:txBody>
      </p:sp>
      <p:sp>
        <p:nvSpPr>
          <p:cNvPr id="219" name="Shape 21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25" name="Shape 22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2" name="Shape 23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39" name="Shape 2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45" name="Shape 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54" name="Shape 2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9" name="Shape 26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r>
              <a:rPr lang="en-US" sz="1200" b="0" i="0" u="none" strike="noStrike" cap="none" baseline="0">
                <a:solidFill>
                  <a:schemeClr val="dk1"/>
                </a:solidFill>
                <a:latin typeface="Calibri"/>
                <a:ea typeface="Calibri"/>
                <a:cs typeface="Calibri"/>
                <a:sym typeface="Calibri"/>
              </a:rPr>
              <a:t>The distribution of the Bay Area's unique plants and animals are already shifting in response to land use and</a:t>
            </a:r>
            <a:r>
              <a:rPr lang="en-US" sz="1200" b="0" i="0" u="sng" strike="noStrike" cap="none" baseline="0">
                <a:solidFill>
                  <a:schemeClr val="hlink"/>
                </a:solidFill>
                <a:latin typeface="Calibri"/>
                <a:ea typeface="Calibri"/>
                <a:cs typeface="Calibri"/>
                <a:sym typeface="Calibri"/>
                <a:hlinkClick r:id="rId3"/>
              </a:rPr>
              <a:t>climate change</a:t>
            </a:r>
            <a:r>
              <a:rPr lang="en-US" sz="1200" b="0" i="0" u="none" strike="noStrike" cap="none" baseline="0">
                <a:solidFill>
                  <a:schemeClr val="dk1"/>
                </a:solidFill>
                <a:latin typeface="Calibri"/>
                <a:ea typeface="Calibri"/>
                <a:cs typeface="Calibri"/>
                <a:sym typeface="Calibri"/>
              </a:rPr>
              <a:t>. As a baseline for monitoring these changes, the </a:t>
            </a:r>
            <a:r>
              <a:rPr lang="en-US" sz="1200" b="1" i="0" u="none" strike="noStrike" cap="none" baseline="0">
                <a:solidFill>
                  <a:schemeClr val="dk1"/>
                </a:solidFill>
                <a:latin typeface="Calibri"/>
                <a:ea typeface="Calibri"/>
                <a:cs typeface="Calibri"/>
                <a:sym typeface="Calibri"/>
              </a:rPr>
              <a:t>Bay Area BioAtlas</a:t>
            </a:r>
            <a:r>
              <a:rPr lang="en-US" sz="1200" b="0" i="0" u="none" strike="noStrike" cap="none" baseline="0">
                <a:solidFill>
                  <a:schemeClr val="dk1"/>
                </a:solidFill>
                <a:latin typeface="Calibri"/>
                <a:ea typeface="Calibri"/>
                <a:cs typeface="Calibri"/>
                <a:sym typeface="Calibri"/>
              </a:rPr>
              <a:t> seeks to build reserve-level Species Guides of where these plants and animals persist and where they are absent. The </a:t>
            </a:r>
            <a:r>
              <a:rPr lang="en-US" sz="1200" b="1" i="0" u="none" strike="noStrike" cap="none" baseline="0">
                <a:solidFill>
                  <a:schemeClr val="dk1"/>
                </a:solidFill>
                <a:latin typeface="Calibri"/>
                <a:ea typeface="Calibri"/>
                <a:cs typeface="Calibri"/>
                <a:sym typeface="Calibri"/>
              </a:rPr>
              <a:t>BioAtlas</a:t>
            </a:r>
            <a:r>
              <a:rPr lang="en-US" sz="1200" b="0" i="0" u="none" strike="noStrike" cap="none" baseline="0">
                <a:solidFill>
                  <a:schemeClr val="dk1"/>
                </a:solidFill>
                <a:latin typeface="Calibri"/>
                <a:ea typeface="Calibri"/>
                <a:cs typeface="Calibri"/>
                <a:sym typeface="Calibri"/>
              </a:rPr>
              <a:t>consists of a network of participating reserves working together to assemble comprehensive, standardized checklists of all vertebrates, plants, butterflies, and dragonflies harbored within their boundaries. The</a:t>
            </a:r>
            <a:r>
              <a:rPr lang="en-US" sz="1200" b="1" i="0" u="none" strike="noStrike" cap="none" baseline="0">
                <a:solidFill>
                  <a:schemeClr val="dk1"/>
                </a:solidFill>
                <a:latin typeface="Calibri"/>
                <a:ea typeface="Calibri"/>
                <a:cs typeface="Calibri"/>
                <a:sym typeface="Calibri"/>
              </a:rPr>
              <a:t>BioAtlas</a:t>
            </a:r>
            <a:r>
              <a:rPr lang="en-US" sz="1200" b="0" i="0" u="none" strike="noStrike" cap="none" baseline="0">
                <a:solidFill>
                  <a:schemeClr val="dk1"/>
                </a:solidFill>
                <a:latin typeface="Calibri"/>
                <a:ea typeface="Calibri"/>
                <a:cs typeface="Calibri"/>
                <a:sym typeface="Calibri"/>
              </a:rPr>
              <a:t> partners with iNaturalist's growing community of citizen scientists to collect new records, and coordinate with Calflora's library of 21,000 preserve checklists to ensure these valuable distribution data are available to conservationists. Explore the map to browse </a:t>
            </a:r>
            <a:r>
              <a:rPr lang="en-US" sz="1200" b="0" i="0" u="sng" strike="noStrike" cap="none" baseline="0">
                <a:solidFill>
                  <a:schemeClr val="hlink"/>
                </a:solidFill>
                <a:latin typeface="Calibri"/>
                <a:ea typeface="Calibri"/>
                <a:cs typeface="Calibri"/>
                <a:sym typeface="Calibri"/>
                <a:hlinkClick r:id="rId3"/>
              </a:rPr>
              <a:t>completed</a:t>
            </a:r>
            <a:r>
              <a:rPr lang="en-US" sz="1200" b="0" i="0" u="none" strike="noStrike" cap="none" baseline="0">
                <a:solidFill>
                  <a:schemeClr val="dk1"/>
                </a:solidFill>
                <a:latin typeface="Calibri"/>
                <a:ea typeface="Calibri"/>
                <a:cs typeface="Calibri"/>
                <a:sym typeface="Calibri"/>
              </a:rPr>
              <a:t> Species Guides.</a:t>
            </a:r>
          </a:p>
        </p:txBody>
      </p:sp>
      <p:sp>
        <p:nvSpPr>
          <p:cNvPr id="270" name="Shape 270"/>
          <p:cNvSpPr txBox="1">
            <a:spLocks noGrp="1"/>
          </p:cNvSpPr>
          <p:nvPr>
            <p:ph type="dt" idx="10"/>
          </p:nvPr>
        </p:nvSpPr>
        <p:spPr>
          <a:xfrm>
            <a:off x="3884612" y="0"/>
            <a:ext cx="29717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200" b="0" i="0" u="none" strike="noStrike" cap="none" baseline="0"/>
              <a:t>March 2011</a:t>
            </a:r>
          </a:p>
        </p:txBody>
      </p:sp>
      <p:sp>
        <p:nvSpPr>
          <p:cNvPr id="271" name="Shape 271"/>
          <p:cNvSpPr txBox="1">
            <a:spLocks noGrp="1"/>
          </p:cNvSpPr>
          <p:nvPr>
            <p:ph type="ftr" idx="11"/>
          </p:nvPr>
        </p:nvSpPr>
        <p:spPr>
          <a:xfrm>
            <a:off x="0" y="8685213"/>
            <a:ext cx="2971799" cy="457200"/>
          </a:xfrm>
          <a:prstGeom prst="rect">
            <a:avLst/>
          </a:prstGeom>
          <a:noFill/>
          <a:ln>
            <a:noFill/>
          </a:ln>
        </p:spPr>
        <p:txBody>
          <a:bodyPr lIns="91425" tIns="45700" rIns="91425" bIns="45700" anchor="b" anchorCtr="0">
            <a:noAutofit/>
          </a:bodyPr>
          <a:lstStyle/>
          <a:p>
            <a:pPr marL="0" marR="0" lvl="0" indent="0" algn="l" rtl="0">
              <a:spcBef>
                <a:spcPts val="0"/>
              </a:spcBef>
              <a:buSzPct val="25000"/>
              <a:buNone/>
            </a:pPr>
            <a:r>
              <a:rPr lang="en-US" sz="1200" b="0" i="0" u="none" strike="noStrike" cap="none" baseline="0"/>
              <a:t>Pepperwood Preserve-iNaturalist</a:t>
            </a:r>
          </a:p>
        </p:txBody>
      </p:sp>
      <p:sp>
        <p:nvSpPr>
          <p:cNvPr id="272" name="Shape 27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7" name="Shape 9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r>
              <a:rPr lang="en-US" sz="1800" b="1" i="0" u="sng" strike="noStrike" cap="none" baseline="0"/>
              <a:t>iNaturalist At A Glance</a:t>
            </a:r>
          </a:p>
          <a:p>
            <a:pPr>
              <a:spcBef>
                <a:spcPts val="0"/>
              </a:spcBef>
              <a:buNone/>
            </a:pPr>
            <a:r>
              <a:rPr lang="en-US" sz="1800" b="0" i="0" u="sng" strike="noStrike" cap="none" baseline="0"/>
              <a:t>Your Profile</a:t>
            </a:r>
          </a:p>
          <a:p>
            <a:pPr marL="0" marR="0" lvl="0" indent="0" algn="l" rtl="0">
              <a:lnSpc>
                <a:spcPct val="90000"/>
              </a:lnSpc>
              <a:spcBef>
                <a:spcPts val="0"/>
              </a:spcBef>
              <a:buClr>
                <a:srgbClr val="000000"/>
              </a:buClr>
              <a:buSzPct val="100000"/>
              <a:buFont typeface="Arial"/>
              <a:buChar char="o"/>
            </a:pPr>
            <a:r>
              <a:rPr lang="en-US" sz="1800" b="0" i="0" u="none" strike="noStrike" cap="none" baseline="0"/>
              <a:t> Observations- list all of the observations you have made, the time you observed the species and location of species occurrence.</a:t>
            </a:r>
          </a:p>
          <a:p>
            <a:pPr marL="0" marR="0" lvl="0" indent="114300" algn="l" rtl="0">
              <a:lnSpc>
                <a:spcPct val="90000"/>
              </a:lnSpc>
              <a:spcBef>
                <a:spcPts val="0"/>
              </a:spcBef>
              <a:buFont typeface="Arial"/>
              <a:buNone/>
            </a:pPr>
            <a:endParaRPr sz="1800" b="0" i="0" u="none" strike="noStrike" cap="none" baseline="0"/>
          </a:p>
          <a:p>
            <a:pPr marL="0" marR="0" lvl="0" indent="0" algn="l" rtl="0">
              <a:lnSpc>
                <a:spcPct val="90000"/>
              </a:lnSpc>
              <a:spcBef>
                <a:spcPts val="0"/>
              </a:spcBef>
              <a:buClr>
                <a:srgbClr val="000000"/>
              </a:buClr>
              <a:buSzPct val="100000"/>
              <a:buFont typeface="Arial"/>
              <a:buChar char="o"/>
            </a:pPr>
            <a:r>
              <a:rPr lang="en-US" sz="1800" b="0" i="0" u="none" strike="noStrike" cap="none" baseline="0"/>
              <a:t> Species list- You can view the species you have observed (your ‘Life List’) as a plain list, taxonomic list, or photo list.</a:t>
            </a:r>
          </a:p>
          <a:p>
            <a:pPr marL="0" marR="0" lvl="0" indent="114300" algn="l" rtl="0">
              <a:lnSpc>
                <a:spcPct val="90000"/>
              </a:lnSpc>
              <a:spcBef>
                <a:spcPts val="0"/>
              </a:spcBef>
              <a:buFont typeface="Arial"/>
              <a:buNone/>
            </a:pPr>
            <a:endParaRPr sz="1800" b="0" i="0" u="none" strike="noStrike" cap="none" baseline="0"/>
          </a:p>
          <a:p>
            <a:pPr marL="0" marR="0" lvl="0" indent="0" algn="l" rtl="0">
              <a:lnSpc>
                <a:spcPct val="90000"/>
              </a:lnSpc>
              <a:spcBef>
                <a:spcPts val="0"/>
              </a:spcBef>
              <a:buClr>
                <a:srgbClr val="000000"/>
              </a:buClr>
              <a:buSzPct val="100000"/>
              <a:buFont typeface="Arial"/>
              <a:buChar char="o"/>
            </a:pPr>
            <a:r>
              <a:rPr lang="en-US" sz="1800" b="0" i="0" u="none" strike="noStrike" cap="none" baseline="0"/>
              <a:t> Journal- The ‘Journal’ allows you to create new entries and save them to your profile. You can journal about projects you are working on, locations of observations, or anything else related. </a:t>
            </a:r>
          </a:p>
          <a:p>
            <a:pPr marL="0" marR="0" lvl="0" indent="114300" algn="l" rtl="0">
              <a:lnSpc>
                <a:spcPct val="90000"/>
              </a:lnSpc>
              <a:spcBef>
                <a:spcPts val="0"/>
              </a:spcBef>
              <a:buFont typeface="Arial"/>
              <a:buNone/>
            </a:pPr>
            <a:endParaRPr sz="1800" b="0" i="0" u="none" strike="noStrike" cap="none" baseline="0"/>
          </a:p>
          <a:p>
            <a:pPr marL="0" marR="0" lvl="0" indent="0" algn="l" rtl="0">
              <a:lnSpc>
                <a:spcPct val="90000"/>
              </a:lnSpc>
              <a:spcBef>
                <a:spcPts val="0"/>
              </a:spcBef>
              <a:buClr>
                <a:srgbClr val="000000"/>
              </a:buClr>
              <a:buSzPct val="100000"/>
              <a:buFont typeface="Arial"/>
              <a:buChar char="o"/>
            </a:pPr>
            <a:r>
              <a:rPr lang="en-US" sz="1800" b="0" i="0" u="none" strike="noStrike" cap="none" baseline="0"/>
              <a:t> Follower- Allows you to follow your friends, affiliates and colleagues to see what they are observing and posting on their profile (work in the same fashion as ‘friending’ on </a:t>
            </a:r>
            <a:r>
              <a:rPr lang="en-US" sz="1800" b="0" i="1" u="none" strike="noStrike" cap="none" baseline="0"/>
              <a:t>Facebook</a:t>
            </a:r>
            <a:r>
              <a:rPr lang="en-US" sz="1800" b="0" i="0" u="none" strike="noStrike" cap="none" baseline="0"/>
              <a:t>, however you do not send requests).</a:t>
            </a:r>
          </a:p>
          <a:p>
            <a:pPr>
              <a:spcBef>
                <a:spcPts val="0"/>
              </a:spcBef>
              <a:buNone/>
            </a:pPr>
            <a:endParaRPr sz="1800" b="0" i="0" u="none" strike="noStrike" cap="none" baseline="0"/>
          </a:p>
          <a:p>
            <a:pPr>
              <a:spcBef>
                <a:spcPts val="0"/>
              </a:spcBef>
              <a:buNone/>
            </a:pPr>
            <a:r>
              <a:rPr lang="en-US" sz="1800" b="0" i="0" u="sng" strike="noStrike" cap="none" baseline="0"/>
              <a:t>Pepperwood Monitoring Project</a:t>
            </a:r>
          </a:p>
          <a:p>
            <a:pPr marL="0" marR="0" lvl="0" indent="0" algn="l" rtl="0">
              <a:lnSpc>
                <a:spcPct val="90000"/>
              </a:lnSpc>
              <a:spcBef>
                <a:spcPts val="0"/>
              </a:spcBef>
              <a:buClr>
                <a:srgbClr val="000000"/>
              </a:buClr>
              <a:buSzPct val="100000"/>
              <a:buFont typeface="Arial"/>
              <a:buChar char="o"/>
            </a:pPr>
            <a:r>
              <a:rPr lang="en-US" sz="1800" b="0" i="0" u="none" strike="noStrike" cap="none" baseline="0"/>
              <a:t> Observations- You can scroll through the collective list of observations (‘Table View’) or you can go to ‘Observations&gt;View Map’. In the map view window, you can view all the locations where observations have been made at Pepperwood Preserve.</a:t>
            </a:r>
          </a:p>
          <a:p>
            <a:pPr marL="0" marR="0" lvl="0" indent="0" algn="l" rtl="0">
              <a:lnSpc>
                <a:spcPct val="90000"/>
              </a:lnSpc>
              <a:spcBef>
                <a:spcPts val="0"/>
              </a:spcBef>
              <a:buClr>
                <a:srgbClr val="000000"/>
              </a:buClr>
              <a:buSzPct val="100000"/>
              <a:buFont typeface="Arial"/>
              <a:buChar char="o"/>
            </a:pPr>
            <a:r>
              <a:rPr lang="en-US" sz="1800" b="0" i="0" u="none" strike="noStrike" cap="none" baseline="0"/>
              <a:t> Other features on the project page- you can view members, review data in KML, CSV, or checklist format.</a:t>
            </a:r>
          </a:p>
          <a:p>
            <a:pPr marL="0" marR="0" lvl="0" indent="114300" algn="l" rtl="0">
              <a:lnSpc>
                <a:spcPct val="90000"/>
              </a:lnSpc>
              <a:spcBef>
                <a:spcPts val="0"/>
              </a:spcBef>
              <a:buFont typeface="Arial"/>
              <a:buNone/>
            </a:pPr>
            <a:endParaRPr sz="1800" b="0" i="0" u="none" strike="noStrike" cap="none" baseline="0"/>
          </a:p>
          <a:p>
            <a:pPr marL="0" marR="0" lvl="0" indent="0" algn="l" rtl="0">
              <a:lnSpc>
                <a:spcPct val="90000"/>
              </a:lnSpc>
              <a:spcBef>
                <a:spcPts val="0"/>
              </a:spcBef>
              <a:buSzPct val="25000"/>
              <a:buFont typeface="Arial"/>
              <a:buNone/>
            </a:pPr>
            <a:r>
              <a:rPr lang="en-US" sz="1800" b="0" i="0" u="none" strike="noStrike" cap="none" baseline="0"/>
              <a:t>* The iNaturalist help page (http://inaturalist.org/help#observations1) is quit thorough and comprehensive. If your using iNat online and are confused about a utility, this is a great place to reference.</a:t>
            </a:r>
          </a:p>
        </p:txBody>
      </p:sp>
      <p:sp>
        <p:nvSpPr>
          <p:cNvPr id="98" name="Shape 9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
        <p:nvSpPr>
          <p:cNvPr id="99" name="Shape 99"/>
          <p:cNvSpPr txBox="1">
            <a:spLocks noGrp="1"/>
          </p:cNvSpPr>
          <p:nvPr>
            <p:ph type="dt" idx="10"/>
          </p:nvPr>
        </p:nvSpPr>
        <p:spPr>
          <a:xfrm>
            <a:off x="3884612" y="0"/>
            <a:ext cx="29717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200" b="0" i="0" u="none" strike="noStrike" cap="none" baseline="0"/>
              <a:t>March 2011</a:t>
            </a:r>
          </a:p>
        </p:txBody>
      </p:sp>
      <p:sp>
        <p:nvSpPr>
          <p:cNvPr id="100" name="Shape 100"/>
          <p:cNvSpPr txBox="1">
            <a:spLocks noGrp="1"/>
          </p:cNvSpPr>
          <p:nvPr>
            <p:ph type="ftr" idx="11"/>
          </p:nvPr>
        </p:nvSpPr>
        <p:spPr>
          <a:xfrm>
            <a:off x="0" y="8685213"/>
            <a:ext cx="2971799" cy="457200"/>
          </a:xfrm>
          <a:prstGeom prst="rect">
            <a:avLst/>
          </a:prstGeom>
          <a:noFill/>
          <a:ln>
            <a:noFill/>
          </a:ln>
        </p:spPr>
        <p:txBody>
          <a:bodyPr lIns="91425" tIns="45700" rIns="91425" bIns="45700" anchor="b" anchorCtr="0">
            <a:noAutofit/>
          </a:bodyPr>
          <a:lstStyle/>
          <a:p>
            <a:pPr marL="0" marR="0" lvl="0" indent="0" algn="l" rtl="0">
              <a:spcBef>
                <a:spcPts val="0"/>
              </a:spcBef>
              <a:buSzPct val="25000"/>
              <a:buNone/>
            </a:pPr>
            <a:r>
              <a:rPr lang="en-US" sz="1200" b="0" i="0" u="none" strike="noStrike" cap="none" baseline="0"/>
              <a:t>Pepperwood Preserve-iNaturalist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77" name="Shape 2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83" name="Shape 2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0" name="Shape 2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96" name="Shape 2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Shape 30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2" name="Shape 3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08" name="Shape 3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Shape 31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314" name="Shape 3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6" name="Shape 11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1" i="0" u="sng" strike="noStrike" cap="none" baseline="0"/>
              <a:t>iNaturalist Observation Protocol</a:t>
            </a:r>
          </a:p>
          <a:p>
            <a:pPr>
              <a:spcBef>
                <a:spcPts val="0"/>
              </a:spcBef>
              <a:buNone/>
            </a:pPr>
            <a:endParaRPr sz="1800" b="1" i="0" u="sng" strike="noStrike" cap="none" baseline="0"/>
          </a:p>
          <a:p>
            <a:pPr>
              <a:spcBef>
                <a:spcPts val="0"/>
              </a:spcBef>
              <a:buNone/>
            </a:pPr>
            <a:r>
              <a:rPr lang="en-US" sz="1800" b="1" i="0" u="none" strike="noStrike" cap="none" baseline="0"/>
              <a:t>Equipment to record an observation on iNaturalist</a:t>
            </a:r>
          </a:p>
          <a:p>
            <a:pPr marL="0" marR="0" lvl="0" indent="0" algn="l" rtl="0">
              <a:spcBef>
                <a:spcPts val="0"/>
              </a:spcBef>
              <a:buClr>
                <a:srgbClr val="000000"/>
              </a:buClr>
              <a:buSzPct val="100000"/>
              <a:buFont typeface="Arial"/>
              <a:buChar char="o"/>
            </a:pPr>
            <a:r>
              <a:rPr lang="en-US" sz="1800" b="0" i="0" u="none" strike="noStrike" cap="none" baseline="0"/>
              <a:t> iPhone</a:t>
            </a:r>
          </a:p>
          <a:p>
            <a:pPr marL="0" marR="0" lvl="0" indent="0" algn="l" rtl="0">
              <a:spcBef>
                <a:spcPts val="0"/>
              </a:spcBef>
              <a:buClr>
                <a:srgbClr val="000000"/>
              </a:buClr>
              <a:buSzPct val="100000"/>
              <a:buFont typeface="Arial"/>
              <a:buChar char="o"/>
            </a:pPr>
            <a:r>
              <a:rPr lang="en-US" sz="1800" b="0" i="0" u="none" strike="noStrike" cap="none" baseline="0"/>
              <a:t> GPS + digital camera</a:t>
            </a:r>
          </a:p>
          <a:p>
            <a:pPr>
              <a:spcBef>
                <a:spcPts val="0"/>
              </a:spcBef>
              <a:buNone/>
            </a:pPr>
            <a:endParaRPr sz="1800" b="0" i="0" u="none" strike="noStrike" cap="none" baseline="0"/>
          </a:p>
          <a:p>
            <a:pPr>
              <a:spcBef>
                <a:spcPts val="0"/>
              </a:spcBef>
              <a:buNone/>
            </a:pPr>
            <a:r>
              <a:rPr lang="en-US" sz="1800" b="1" i="0" u="none" strike="noStrike" cap="none" baseline="0"/>
              <a:t>Tools for Making Species Observations</a:t>
            </a:r>
          </a:p>
          <a:p>
            <a:pPr marL="0" marR="0" lvl="0" indent="0" algn="l" rtl="0">
              <a:spcBef>
                <a:spcPts val="0"/>
              </a:spcBef>
              <a:buClr>
                <a:srgbClr val="000000"/>
              </a:buClr>
              <a:buSzPct val="100000"/>
              <a:buFont typeface="Arial"/>
              <a:buChar char="o"/>
            </a:pPr>
            <a:r>
              <a:rPr lang="en-US" sz="1800" b="0" i="0" u="none" strike="noStrike" cap="none" baseline="0"/>
              <a:t> Notebook</a:t>
            </a:r>
          </a:p>
          <a:p>
            <a:pPr marL="0" marR="0" lvl="0" indent="0" algn="l" rtl="0">
              <a:spcBef>
                <a:spcPts val="0"/>
              </a:spcBef>
              <a:buClr>
                <a:srgbClr val="000000"/>
              </a:buClr>
              <a:buSzPct val="100000"/>
              <a:buFont typeface="Arial"/>
              <a:buChar char="o"/>
            </a:pPr>
            <a:r>
              <a:rPr lang="en-US" sz="1800" b="0" i="0" u="none" strike="noStrike" cap="none" baseline="0"/>
              <a:t> Hand lense</a:t>
            </a:r>
          </a:p>
          <a:p>
            <a:pPr marL="0" marR="0" lvl="0" indent="0" algn="l" rtl="0">
              <a:spcBef>
                <a:spcPts val="0"/>
              </a:spcBef>
              <a:buClr>
                <a:srgbClr val="000000"/>
              </a:buClr>
              <a:buSzPct val="100000"/>
              <a:buFont typeface="Arial"/>
              <a:buChar char="o"/>
            </a:pPr>
            <a:r>
              <a:rPr lang="en-US" sz="1800" b="0" i="0" u="none" strike="noStrike" cap="none" baseline="0"/>
              <a:t> Binoculars</a:t>
            </a:r>
          </a:p>
          <a:p>
            <a:pPr marL="0" marR="0" lvl="0" indent="0" algn="l" rtl="0">
              <a:spcBef>
                <a:spcPts val="0"/>
              </a:spcBef>
              <a:buClr>
                <a:srgbClr val="000000"/>
              </a:buClr>
              <a:buSzPct val="100000"/>
              <a:buFont typeface="Arial"/>
              <a:buChar char="o"/>
            </a:pPr>
            <a:r>
              <a:rPr lang="en-US" sz="1800" b="0" i="0" u="none" strike="noStrike" cap="none" baseline="0"/>
              <a:t> Species Field Guides</a:t>
            </a:r>
          </a:p>
          <a:p>
            <a:pPr marL="0" marR="0" lvl="0" indent="0" algn="l" rtl="0">
              <a:spcBef>
                <a:spcPts val="0"/>
              </a:spcBef>
              <a:buClr>
                <a:srgbClr val="000000"/>
              </a:buClr>
              <a:buSzPct val="100000"/>
              <a:buFont typeface="Arial"/>
              <a:buChar char="o"/>
            </a:pPr>
            <a:r>
              <a:rPr lang="en-US" sz="1800" b="0" i="0" u="none" strike="noStrike" cap="none" baseline="0"/>
              <a:t> Pepperwood Preserve maps</a:t>
            </a:r>
          </a:p>
          <a:p>
            <a:pPr marL="0" marR="0" lvl="0" indent="0" algn="l" rtl="0">
              <a:spcBef>
                <a:spcPts val="0"/>
              </a:spcBef>
              <a:buClr>
                <a:srgbClr val="000000"/>
              </a:buClr>
              <a:buSzPct val="100000"/>
              <a:buFont typeface="Arial"/>
              <a:buChar char="o"/>
            </a:pPr>
            <a:r>
              <a:rPr lang="en-US" sz="1800" b="0" i="0" u="none" strike="noStrike" cap="none" baseline="0"/>
              <a:t> Compass</a:t>
            </a:r>
          </a:p>
          <a:p>
            <a:pPr marL="0" marR="0" lvl="0" indent="0" algn="l" rtl="0">
              <a:spcBef>
                <a:spcPts val="0"/>
              </a:spcBef>
              <a:buClr>
                <a:srgbClr val="000000"/>
              </a:buClr>
              <a:buSzPct val="100000"/>
              <a:buFont typeface="Arial"/>
              <a:buChar char="o"/>
            </a:pPr>
            <a:r>
              <a:rPr lang="en-US" sz="1800" b="0" i="0" u="none" strike="noStrike" cap="none" baseline="0"/>
              <a:t> Good pair of hiking boots!</a:t>
            </a:r>
          </a:p>
          <a:p>
            <a:pPr>
              <a:spcBef>
                <a:spcPts val="0"/>
              </a:spcBef>
              <a:buNone/>
            </a:pPr>
            <a:endParaRPr sz="1800" b="0" i="0" u="none" strike="noStrike" cap="none" baseline="0"/>
          </a:p>
        </p:txBody>
      </p:sp>
      <p:sp>
        <p:nvSpPr>
          <p:cNvPr id="117" name="Shape 11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
        <p:nvSpPr>
          <p:cNvPr id="118" name="Shape 118"/>
          <p:cNvSpPr txBox="1">
            <a:spLocks noGrp="1"/>
          </p:cNvSpPr>
          <p:nvPr>
            <p:ph type="dt" idx="10"/>
          </p:nvPr>
        </p:nvSpPr>
        <p:spPr>
          <a:xfrm>
            <a:off x="3884612" y="0"/>
            <a:ext cx="29717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200" b="0" i="0" u="none" strike="noStrike" cap="none" baseline="0"/>
              <a:t>March 2011</a:t>
            </a:r>
          </a:p>
        </p:txBody>
      </p:sp>
      <p:sp>
        <p:nvSpPr>
          <p:cNvPr id="119" name="Shape 119"/>
          <p:cNvSpPr txBox="1">
            <a:spLocks noGrp="1"/>
          </p:cNvSpPr>
          <p:nvPr>
            <p:ph type="ftr" idx="11"/>
          </p:nvPr>
        </p:nvSpPr>
        <p:spPr>
          <a:xfrm>
            <a:off x="0" y="8685213"/>
            <a:ext cx="2971799" cy="457200"/>
          </a:xfrm>
          <a:prstGeom prst="rect">
            <a:avLst/>
          </a:prstGeom>
          <a:noFill/>
          <a:ln>
            <a:noFill/>
          </a:ln>
        </p:spPr>
        <p:txBody>
          <a:bodyPr lIns="91425" tIns="45700" rIns="91425" bIns="45700" anchor="b" anchorCtr="0">
            <a:noAutofit/>
          </a:bodyPr>
          <a:lstStyle/>
          <a:p>
            <a:pPr marL="0" marR="0" lvl="0" indent="0" algn="l" rtl="0">
              <a:spcBef>
                <a:spcPts val="0"/>
              </a:spcBef>
              <a:buSzPct val="25000"/>
              <a:buNone/>
            </a:pPr>
            <a:r>
              <a:rPr lang="en-US" sz="1200" b="0" i="0" u="none" strike="noStrike" cap="none" baseline="0"/>
              <a:t>Pepperwood Preserve-iNaturalist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7" name="Shape 12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SzPct val="25000"/>
              <a:buFont typeface="Arial"/>
              <a:buNone/>
            </a:pPr>
            <a:r>
              <a:rPr lang="en-US" sz="1800" b="1" i="0" u="none" strike="noStrike" cap="none" baseline="0"/>
              <a:t> What is iNaturalist?</a:t>
            </a:r>
          </a:p>
          <a:p>
            <a:pPr>
              <a:spcBef>
                <a:spcPts val="0"/>
              </a:spcBef>
              <a:buNone/>
            </a:pPr>
            <a:r>
              <a:rPr lang="en-US" sz="1800" b="0" i="0" u="none" strike="noStrike" cap="none" baseline="0"/>
              <a:t>iNaturalist.org is an online community forum for people interested in the natural world.  It serves three purposes: </a:t>
            </a:r>
          </a:p>
          <a:p>
            <a:pPr marL="228600" marR="0" lvl="0" indent="-228600" algn="l" rtl="0">
              <a:lnSpc>
                <a:spcPct val="90000"/>
              </a:lnSpc>
              <a:spcBef>
                <a:spcPts val="0"/>
              </a:spcBef>
              <a:buClr>
                <a:srgbClr val="000000"/>
              </a:buClr>
              <a:buSzPct val="100000"/>
              <a:buFont typeface="Arial"/>
              <a:buAutoNum type="arabicParenR"/>
            </a:pPr>
            <a:r>
              <a:rPr lang="en-US" sz="1800" b="0" i="0" u="none" strike="noStrike" cap="none" baseline="0"/>
              <a:t>Provides software tools for recording information about nature.</a:t>
            </a:r>
          </a:p>
          <a:p>
            <a:pPr marL="228600" marR="0" lvl="0" indent="-228600" algn="l" rtl="0">
              <a:lnSpc>
                <a:spcPct val="90000"/>
              </a:lnSpc>
              <a:spcBef>
                <a:spcPts val="0"/>
              </a:spcBef>
              <a:buClr>
                <a:srgbClr val="000000"/>
              </a:buClr>
              <a:buSzPct val="100000"/>
              <a:buFont typeface="Arial"/>
              <a:buAutoNum type="arabicParenR"/>
            </a:pPr>
            <a:r>
              <a:rPr lang="en-US" sz="1800" b="0" i="0" u="none" strike="noStrike" cap="none" baseline="0"/>
              <a:t> Shares information about nature and other sources of natural history information.</a:t>
            </a:r>
          </a:p>
          <a:p>
            <a:pPr marL="228600" marR="0" lvl="0" indent="-228600" algn="l" rtl="0">
              <a:lnSpc>
                <a:spcPct val="90000"/>
              </a:lnSpc>
              <a:spcBef>
                <a:spcPts val="0"/>
              </a:spcBef>
              <a:buClr>
                <a:srgbClr val="000000"/>
              </a:buClr>
              <a:buSzPct val="100000"/>
              <a:buFont typeface="Arial"/>
              <a:buAutoNum type="arabicParenR"/>
            </a:pPr>
            <a:r>
              <a:rPr lang="en-US" sz="1800" b="0" i="0" u="none" strike="noStrike" cap="none" baseline="0"/>
              <a:t>Target users- facilitates communication between naturalists, (citizen) scientists, students and educators.</a:t>
            </a:r>
          </a:p>
          <a:p>
            <a:pPr marL="228600" marR="0" lvl="0" indent="-114300" algn="l" rtl="0">
              <a:lnSpc>
                <a:spcPct val="90000"/>
              </a:lnSpc>
              <a:spcBef>
                <a:spcPts val="0"/>
              </a:spcBef>
              <a:buFont typeface="Arial"/>
              <a:buNone/>
            </a:pPr>
            <a:endParaRPr sz="1800" b="0" i="0" u="none" strike="noStrike" cap="none" baseline="0"/>
          </a:p>
          <a:p>
            <a:pPr marL="228600" marR="0" lvl="0" indent="-228600" algn="l" rtl="0">
              <a:lnSpc>
                <a:spcPct val="90000"/>
              </a:lnSpc>
              <a:spcBef>
                <a:spcPts val="0"/>
              </a:spcBef>
              <a:buSzPct val="25000"/>
              <a:buFont typeface="Arial"/>
              <a:buNone/>
            </a:pPr>
            <a:r>
              <a:rPr lang="en-US" sz="1800" b="1" i="0" u="none" strike="noStrike" cap="none" baseline="0"/>
              <a:t>How does iNaturalist work?</a:t>
            </a:r>
          </a:p>
          <a:p>
            <a:pPr marL="228600" marR="0" lvl="0" indent="-228600" algn="l" rtl="0">
              <a:lnSpc>
                <a:spcPct val="90000"/>
              </a:lnSpc>
              <a:spcBef>
                <a:spcPts val="0"/>
              </a:spcBef>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At its core, iNat is a social-network much like </a:t>
            </a:r>
            <a:r>
              <a:rPr lang="en-US" sz="1200" b="0" i="1" u="none" strike="noStrike" cap="none" baseline="0">
                <a:solidFill>
                  <a:schemeClr val="dk1"/>
                </a:solidFill>
                <a:latin typeface="Calibri"/>
                <a:ea typeface="Calibri"/>
                <a:cs typeface="Calibri"/>
                <a:sym typeface="Calibri"/>
              </a:rPr>
              <a:t>Facebook</a:t>
            </a:r>
            <a:r>
              <a:rPr lang="en-US" sz="1200" b="0" i="0" u="none" strike="noStrike" cap="none" baseline="0">
                <a:solidFill>
                  <a:schemeClr val="dk1"/>
                </a:solidFill>
                <a:latin typeface="Calibri"/>
                <a:ea typeface="Calibri"/>
                <a:cs typeface="Calibri"/>
                <a:sym typeface="Calibri"/>
              </a:rPr>
              <a:t> or </a:t>
            </a:r>
            <a:r>
              <a:rPr lang="en-US" sz="1200" b="0" i="1" u="none" strike="noStrike" cap="none" baseline="0">
                <a:solidFill>
                  <a:schemeClr val="dk1"/>
                </a:solidFill>
                <a:latin typeface="Calibri"/>
                <a:ea typeface="Calibri"/>
                <a:cs typeface="Calibri"/>
                <a:sym typeface="Calibri"/>
              </a:rPr>
              <a:t>Twitter;</a:t>
            </a:r>
            <a:r>
              <a:rPr lang="en-US" sz="1200" b="0" i="0" u="none" strike="noStrike" cap="none" baseline="0">
                <a:solidFill>
                  <a:schemeClr val="dk1"/>
                </a:solidFill>
                <a:latin typeface="Calibri"/>
                <a:ea typeface="Calibri"/>
                <a:cs typeface="Calibri"/>
                <a:sym typeface="Calibri"/>
              </a:rPr>
              <a:t> through which participants create user profiles and share information. Species</a:t>
            </a:r>
          </a:p>
          <a:p>
            <a:pPr marL="228600" marR="0" lvl="0" indent="-228600" algn="l" rtl="0">
              <a:lnSpc>
                <a:spcPct val="90000"/>
              </a:lnSpc>
              <a:spcBef>
                <a:spcPts val="0"/>
              </a:spcBef>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and ‘places’ (countries, states, protected areas, etc.) can also be featured on profile pages. Through the iNat iPhone app or on the website,</a:t>
            </a:r>
          </a:p>
          <a:p>
            <a:pPr marL="228600" marR="0" lvl="0" indent="-228600" algn="l" rtl="0">
              <a:lnSpc>
                <a:spcPct val="90000"/>
              </a:lnSpc>
              <a:spcBef>
                <a:spcPts val="0"/>
              </a:spcBef>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participants submit observations that record the locations and dates of sightings along with optional photos and identifications. By exchanging</a:t>
            </a:r>
          </a:p>
          <a:p>
            <a:pPr marL="228600" marR="0" lvl="0" indent="-228600" algn="l" rtl="0">
              <a:lnSpc>
                <a:spcPct val="90000"/>
              </a:lnSpc>
              <a:spcBef>
                <a:spcPts val="0"/>
              </a:spcBef>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comments on observations, expert participants can provide feedback on species identifications, associated photos, and the location or timing of</a:t>
            </a:r>
          </a:p>
          <a:p>
            <a:pPr marL="228600" marR="0" lvl="0" indent="-228600" algn="l" rtl="0">
              <a:lnSpc>
                <a:spcPct val="90000"/>
              </a:lnSpc>
              <a:spcBef>
                <a:spcPts val="0"/>
              </a:spcBef>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sightings. Each confirmed observation is linked to a species page that summarizes biological attributes and global distribution.  Participants can</a:t>
            </a:r>
          </a:p>
          <a:p>
            <a:pPr marL="228600" marR="0" lvl="0" indent="-228600" algn="l" rtl="0">
              <a:lnSpc>
                <a:spcPct val="90000"/>
              </a:lnSpc>
              <a:spcBef>
                <a:spcPts val="0"/>
              </a:spcBef>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automatically link to external resources such as the </a:t>
            </a:r>
            <a:r>
              <a:rPr lang="en-US" sz="1200" b="0" i="1" u="none" strike="noStrike" cap="none" baseline="0">
                <a:solidFill>
                  <a:schemeClr val="dk1"/>
                </a:solidFill>
                <a:latin typeface="Calibri"/>
                <a:ea typeface="Calibri"/>
                <a:cs typeface="Calibri"/>
                <a:sym typeface="Calibri"/>
              </a:rPr>
              <a:t>Encyclopedia of Life</a:t>
            </a:r>
            <a:r>
              <a:rPr lang="en-US" sz="1200" b="0" i="0" u="none" strike="noStrike" cap="none" baseline="0">
                <a:solidFill>
                  <a:schemeClr val="dk1"/>
                </a:solidFill>
                <a:latin typeface="Calibri"/>
                <a:ea typeface="Calibri"/>
                <a:cs typeface="Calibri"/>
                <a:sym typeface="Calibri"/>
              </a:rPr>
              <a:t> and </a:t>
            </a:r>
            <a:r>
              <a:rPr lang="en-US" sz="1200" b="0" i="1" u="none" strike="noStrike" cap="none" baseline="0">
                <a:solidFill>
                  <a:schemeClr val="dk1"/>
                </a:solidFill>
                <a:latin typeface="Calibri"/>
                <a:ea typeface="Calibri"/>
                <a:cs typeface="Calibri"/>
                <a:sym typeface="Calibri"/>
              </a:rPr>
              <a:t>Wikipedia</a:t>
            </a:r>
            <a:r>
              <a:rPr lang="en-US" sz="1200" b="0" i="0" u="none" strike="noStrike" cap="none" baseline="0">
                <a:solidFill>
                  <a:schemeClr val="dk1"/>
                </a:solidFill>
                <a:latin typeface="Calibri"/>
                <a:ea typeface="Calibri"/>
                <a:cs typeface="Calibri"/>
                <a:sym typeface="Calibri"/>
              </a:rPr>
              <a:t>. Place pages show the boundaries of the place, recent</a:t>
            </a:r>
          </a:p>
          <a:p>
            <a:pPr marL="228600" marR="0" lvl="0" indent="-228600" algn="l" rtl="0">
              <a:lnSpc>
                <a:spcPct val="90000"/>
              </a:lnSpc>
              <a:spcBef>
                <a:spcPts val="0"/>
              </a:spcBef>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observations, and a checklist of species that are expected to occur in the place.</a:t>
            </a:r>
          </a:p>
          <a:p>
            <a:pPr marL="0" marR="0" lvl="0" indent="0" algn="l" rtl="0">
              <a:lnSpc>
                <a:spcPct val="90000"/>
              </a:lnSpc>
              <a:spcBef>
                <a:spcPts val="0"/>
              </a:spcBef>
              <a:buSzPct val="25000"/>
              <a:buNone/>
            </a:pPr>
            <a:r>
              <a:rPr lang="en-US" sz="1800" b="0" i="0" u="none" strike="noStrike" cap="none" baseline="0"/>
              <a:t>  </a:t>
            </a:r>
          </a:p>
          <a:p>
            <a:pPr>
              <a:spcBef>
                <a:spcPts val="0"/>
              </a:spcBef>
              <a:buNone/>
            </a:pPr>
            <a:r>
              <a:rPr lang="en-US" sz="1800" b="1" i="0" u="none" strike="noStrike" cap="none" baseline="0"/>
              <a:t>What you can do with iNaturalist?</a:t>
            </a:r>
          </a:p>
          <a:p>
            <a:pPr>
              <a:spcBef>
                <a:spcPts val="0"/>
              </a:spcBef>
              <a:buNone/>
            </a:pPr>
            <a:r>
              <a:rPr lang="en-US" sz="1800" b="0" i="0" u="none" strike="noStrike" cap="none" baseline="0"/>
              <a:t>The observer (the ‘iNatter) can log what, where, and when of a sighting/observation, thus creating a personal history of such findings, communicating these findings with other users, as well as uploading digital photos. Specifically, iNaturalist-</a:t>
            </a:r>
          </a:p>
          <a:p>
            <a:pPr marL="228600" marR="0" lvl="0" indent="-228600" algn="l" rtl="0">
              <a:lnSpc>
                <a:spcPct val="90000"/>
              </a:lnSpc>
              <a:spcBef>
                <a:spcPts val="0"/>
              </a:spcBef>
              <a:buClr>
                <a:srgbClr val="000000"/>
              </a:buClr>
              <a:buSzPct val="100000"/>
              <a:buFont typeface="Arial"/>
              <a:buAutoNum type="arabicParenR"/>
            </a:pPr>
            <a:r>
              <a:rPr lang="en-US" sz="1800" b="0" i="0" u="none" strike="noStrike" cap="none" baseline="0"/>
              <a:t>Indentifies the organism.</a:t>
            </a:r>
          </a:p>
          <a:p>
            <a:pPr marL="228600" marR="0" lvl="0" indent="-228600" algn="l" rtl="0">
              <a:lnSpc>
                <a:spcPct val="90000"/>
              </a:lnSpc>
              <a:spcBef>
                <a:spcPts val="0"/>
              </a:spcBef>
              <a:buClr>
                <a:srgbClr val="000000"/>
              </a:buClr>
              <a:buSzPct val="100000"/>
              <a:buFont typeface="Arial"/>
              <a:buAutoNum type="arabicParenR"/>
            </a:pPr>
            <a:r>
              <a:rPr lang="en-US" sz="1800" b="0" i="0" u="none" strike="noStrike" cap="none" baseline="0"/>
              <a:t>Records the time of the observation.</a:t>
            </a:r>
          </a:p>
          <a:p>
            <a:pPr marL="228600" marR="0" lvl="0" indent="-228600" algn="l" rtl="0">
              <a:lnSpc>
                <a:spcPct val="90000"/>
              </a:lnSpc>
              <a:spcBef>
                <a:spcPts val="0"/>
              </a:spcBef>
              <a:buClr>
                <a:srgbClr val="000000"/>
              </a:buClr>
              <a:buSzPct val="100000"/>
              <a:buFont typeface="Arial"/>
              <a:buAutoNum type="arabicParenR"/>
            </a:pPr>
            <a:r>
              <a:rPr lang="en-US" sz="1800" b="0" i="0" u="none" strike="noStrike" cap="none" baseline="0"/>
              <a:t>Tracks the location of the observation (within a Google Map interface- decimal degrees).</a:t>
            </a:r>
          </a:p>
          <a:p>
            <a:pPr marL="228600" marR="0" lvl="0" indent="-114300" algn="l" rtl="0">
              <a:lnSpc>
                <a:spcPct val="90000"/>
              </a:lnSpc>
              <a:spcBef>
                <a:spcPts val="0"/>
              </a:spcBef>
              <a:buFont typeface="Arial"/>
              <a:buNone/>
            </a:pPr>
            <a:endParaRPr sz="1800" b="0" i="0" u="none" strike="noStrike" cap="none" baseline="0"/>
          </a:p>
          <a:p>
            <a:pPr marL="228600" marR="0" lvl="0" indent="-114300" algn="l" rtl="0">
              <a:lnSpc>
                <a:spcPct val="90000"/>
              </a:lnSpc>
              <a:spcBef>
                <a:spcPts val="0"/>
              </a:spcBef>
              <a:buFont typeface="Arial"/>
              <a:buNone/>
            </a:pPr>
            <a:endParaRPr sz="1800" b="0" i="0" u="none" strike="noStrike" cap="none" baseline="0"/>
          </a:p>
          <a:p>
            <a:pPr>
              <a:spcBef>
                <a:spcPts val="0"/>
              </a:spcBef>
              <a:buNone/>
            </a:pPr>
            <a:endParaRPr sz="1800" b="0" i="0" u="none" strike="noStrike" cap="none" baseline="0"/>
          </a:p>
        </p:txBody>
      </p:sp>
      <p:sp>
        <p:nvSpPr>
          <p:cNvPr id="128" name="Shape 12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
        <p:nvSpPr>
          <p:cNvPr id="129" name="Shape 129"/>
          <p:cNvSpPr txBox="1">
            <a:spLocks noGrp="1"/>
          </p:cNvSpPr>
          <p:nvPr>
            <p:ph type="dt" idx="10"/>
          </p:nvPr>
        </p:nvSpPr>
        <p:spPr>
          <a:xfrm>
            <a:off x="3884612" y="0"/>
            <a:ext cx="29717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200" b="0" i="0" u="none" strike="noStrike" cap="none" baseline="0"/>
              <a:t>March 2011</a:t>
            </a:r>
          </a:p>
        </p:txBody>
      </p:sp>
      <p:sp>
        <p:nvSpPr>
          <p:cNvPr id="130" name="Shape 130"/>
          <p:cNvSpPr txBox="1">
            <a:spLocks noGrp="1"/>
          </p:cNvSpPr>
          <p:nvPr>
            <p:ph type="ftr" idx="11"/>
          </p:nvPr>
        </p:nvSpPr>
        <p:spPr>
          <a:xfrm>
            <a:off x="0" y="8685213"/>
            <a:ext cx="2971799" cy="457200"/>
          </a:xfrm>
          <a:prstGeom prst="rect">
            <a:avLst/>
          </a:prstGeom>
          <a:noFill/>
          <a:ln>
            <a:noFill/>
          </a:ln>
        </p:spPr>
        <p:txBody>
          <a:bodyPr lIns="91425" tIns="45700" rIns="91425" bIns="45700" anchor="b" anchorCtr="0">
            <a:noAutofit/>
          </a:bodyPr>
          <a:lstStyle/>
          <a:p>
            <a:pPr marL="0" marR="0" lvl="0" indent="0" algn="l" rtl="0">
              <a:spcBef>
                <a:spcPts val="0"/>
              </a:spcBef>
              <a:buSzPct val="25000"/>
              <a:buNone/>
            </a:pPr>
            <a:r>
              <a:rPr lang="en-US" sz="1200" b="0" i="0" u="none" strike="noStrike" cap="none" baseline="0"/>
              <a:t>Pepperwood Preserve-iNaturalist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6" name="Shape 14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r>
              <a:rPr lang="en-US" sz="1800" b="0" i="0" u="none" strike="noStrike" cap="none" baseline="0"/>
              <a:t>Who can Use iNaturalist.org?</a:t>
            </a:r>
          </a:p>
          <a:p>
            <a:pPr>
              <a:spcBef>
                <a:spcPts val="0"/>
              </a:spcBef>
              <a:buNone/>
            </a:pPr>
            <a:endParaRPr sz="1800" b="0" i="0" u="none" strike="noStrike" cap="none" baseline="0"/>
          </a:p>
          <a:p>
            <a:pPr>
              <a:spcBef>
                <a:spcPts val="0"/>
              </a:spcBef>
              <a:buNone/>
            </a:pPr>
            <a:endParaRPr sz="1800" b="0" i="0" u="none" strike="noStrike" cap="none" baseline="0"/>
          </a:p>
          <a:p>
            <a:pPr>
              <a:spcBef>
                <a:spcPts val="0"/>
              </a:spcBef>
              <a:buNone/>
            </a:pPr>
            <a:endParaRPr sz="1800" b="0" i="0" u="none" strike="noStrike" cap="none" baseline="0"/>
          </a:p>
        </p:txBody>
      </p:sp>
      <p:sp>
        <p:nvSpPr>
          <p:cNvPr id="147" name="Shape 14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r>
              <a:rPr lang="en-US"/>
              <a:t> </a:t>
            </a:r>
          </a:p>
        </p:txBody>
      </p:sp>
      <p:sp>
        <p:nvSpPr>
          <p:cNvPr id="148" name="Shape 148"/>
          <p:cNvSpPr txBox="1">
            <a:spLocks noGrp="1"/>
          </p:cNvSpPr>
          <p:nvPr>
            <p:ph type="dt" idx="10"/>
          </p:nvPr>
        </p:nvSpPr>
        <p:spPr>
          <a:xfrm>
            <a:off x="3884612" y="0"/>
            <a:ext cx="2971799" cy="4572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200" b="0" i="0" u="none" strike="noStrike" cap="none" baseline="0"/>
              <a:t>March 2011</a:t>
            </a:r>
          </a:p>
        </p:txBody>
      </p:sp>
      <p:sp>
        <p:nvSpPr>
          <p:cNvPr id="149" name="Shape 149"/>
          <p:cNvSpPr txBox="1">
            <a:spLocks noGrp="1"/>
          </p:cNvSpPr>
          <p:nvPr>
            <p:ph type="ftr" idx="11"/>
          </p:nvPr>
        </p:nvSpPr>
        <p:spPr>
          <a:xfrm>
            <a:off x="0" y="8685213"/>
            <a:ext cx="2971799" cy="457200"/>
          </a:xfrm>
          <a:prstGeom prst="rect">
            <a:avLst/>
          </a:prstGeom>
          <a:noFill/>
          <a:ln>
            <a:noFill/>
          </a:ln>
        </p:spPr>
        <p:txBody>
          <a:bodyPr lIns="91425" tIns="45700" rIns="91425" bIns="45700" anchor="b" anchorCtr="0">
            <a:noAutofit/>
          </a:bodyPr>
          <a:lstStyle/>
          <a:p>
            <a:pPr marL="0" marR="0" lvl="0" indent="0" algn="l" rtl="0">
              <a:spcBef>
                <a:spcPts val="0"/>
              </a:spcBef>
              <a:buSzPct val="25000"/>
              <a:buNone/>
            </a:pPr>
            <a:r>
              <a:rPr lang="en-US" sz="1200" b="0" i="0" u="none" strike="noStrike" cap="none" baseline="0"/>
              <a:t>Pepperwood Preserve-iNaturalist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66" name="Shape 1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8" name="Shape 1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Shape 18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87" name="Shape 1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5" name="Shape 1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
        <p:cNvGrpSpPr/>
        <p:nvPr/>
      </p:nvGrpSpPr>
      <p:grpSpPr>
        <a:xfrm>
          <a:off x="0" y="0"/>
          <a:ext cx="0" cy="0"/>
          <a:chOff x="0" y="0"/>
          <a:chExt cx="0" cy="0"/>
        </a:xfrm>
      </p:grpSpPr>
      <p:sp>
        <p:nvSpPr>
          <p:cNvPr id="15" name="Shape 15"/>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6" name="Shape 16"/>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buClr>
                <a:srgbClr val="888888"/>
              </a:buClr>
              <a:buFont typeface="Calibri"/>
              <a:buNone/>
              <a:defRPr/>
            </a:lvl1pPr>
            <a:lvl2pPr marL="457200" marR="0" indent="0" algn="ctr" rtl="0">
              <a:spcBef>
                <a:spcPts val="560"/>
              </a:spcBef>
              <a:buClr>
                <a:srgbClr val="888888"/>
              </a:buClr>
              <a:buFont typeface="Calibri"/>
              <a:buNone/>
              <a:defRPr/>
            </a:lvl2pPr>
            <a:lvl3pPr marL="914400" marR="0" indent="0" algn="ctr" rtl="0">
              <a:spcBef>
                <a:spcPts val="480"/>
              </a:spcBef>
              <a:buClr>
                <a:srgbClr val="888888"/>
              </a:buClr>
              <a:buFont typeface="Calibri"/>
              <a:buNone/>
              <a:defRPr/>
            </a:lvl3pPr>
            <a:lvl4pPr marL="1371600" marR="0" indent="0" algn="ctr" rtl="0">
              <a:spcBef>
                <a:spcPts val="400"/>
              </a:spcBef>
              <a:buClr>
                <a:srgbClr val="888888"/>
              </a:buClr>
              <a:buFont typeface="Calibri"/>
              <a:buNone/>
              <a:defRPr/>
            </a:lvl4pPr>
            <a:lvl5pPr marL="1828800" marR="0" indent="0" algn="ctr" rtl="0">
              <a:spcBef>
                <a:spcPts val="400"/>
              </a:spcBef>
              <a:buClr>
                <a:srgbClr val="888888"/>
              </a:buClr>
              <a:buFont typeface="Calibri"/>
              <a:buNone/>
              <a:defRPr/>
            </a:lvl5pPr>
            <a:lvl6pPr marL="2286000" marR="0" indent="0" algn="ctr" rtl="0">
              <a:spcBef>
                <a:spcPts val="400"/>
              </a:spcBef>
              <a:buClr>
                <a:srgbClr val="888888"/>
              </a:buClr>
              <a:buFont typeface="Calibri"/>
              <a:buNone/>
              <a:defRPr/>
            </a:lvl6pPr>
            <a:lvl7pPr marL="2743200" marR="0" indent="0" algn="ctr" rtl="0">
              <a:spcBef>
                <a:spcPts val="400"/>
              </a:spcBef>
              <a:buClr>
                <a:srgbClr val="888888"/>
              </a:buClr>
              <a:buFont typeface="Calibri"/>
              <a:buNone/>
              <a:defRPr/>
            </a:lvl7pPr>
            <a:lvl8pPr marL="3200400" marR="0" indent="0" algn="ctr" rtl="0">
              <a:spcBef>
                <a:spcPts val="400"/>
              </a:spcBef>
              <a:buClr>
                <a:srgbClr val="888888"/>
              </a:buClr>
              <a:buFont typeface="Calibri"/>
              <a:buNone/>
              <a:defRPr/>
            </a:lvl8pPr>
            <a:lvl9pPr marL="3657600" marR="0" indent="0" algn="ctr" rtl="0">
              <a:spcBef>
                <a:spcPts val="400"/>
              </a:spcBef>
              <a:buClr>
                <a:srgbClr val="888888"/>
              </a:buClr>
              <a:buFont typeface="Calibri"/>
              <a:buNone/>
              <a:defRPr/>
            </a:lvl9pPr>
          </a:lstStyle>
          <a:p>
            <a:endParaRPr/>
          </a:p>
        </p:txBody>
      </p:sp>
      <p:sp>
        <p:nvSpPr>
          <p:cNvPr id="17" name="Shape 1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8" name="Shape 1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9" name="Shape 19"/>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3" name="Shape 73"/>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74" name="Shape 7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5" name="Shape 7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6" name="Shape 76"/>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7"/>
        <p:cNvGrpSpPr/>
        <p:nvPr/>
      </p:nvGrpSpPr>
      <p:grpSpPr>
        <a:xfrm>
          <a:off x="0" y="0"/>
          <a:ext cx="0" cy="0"/>
          <a:chOff x="0" y="0"/>
          <a:chExt cx="0" cy="0"/>
        </a:xfrm>
      </p:grpSpPr>
      <p:sp>
        <p:nvSpPr>
          <p:cNvPr id="78" name="Shape 78"/>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9" name="Shape 79"/>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80" name="Shape 8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1" name="Shape 8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2" name="Shape 82"/>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indent="-139700" algn="l" rtl="0">
              <a:spcBef>
                <a:spcPts val="640"/>
              </a:spcBef>
              <a:buClr>
                <a:schemeClr val="dk1"/>
              </a:buClr>
              <a:buFont typeface="Calibri"/>
              <a:buChar char="•"/>
              <a:defRPr/>
            </a:lvl1pPr>
            <a:lvl2pPr marL="742950" indent="-107950" algn="l" rtl="0">
              <a:spcBef>
                <a:spcPts val="560"/>
              </a:spcBef>
              <a:buClr>
                <a:schemeClr val="dk1"/>
              </a:buClr>
              <a:buFont typeface="Calibri"/>
              <a:buChar char="–"/>
              <a:defRPr/>
            </a:lvl2pPr>
            <a:lvl3pPr marL="1143000" indent="-76200" algn="l" rtl="0">
              <a:spcBef>
                <a:spcPts val="480"/>
              </a:spcBef>
              <a:buClr>
                <a:schemeClr val="dk1"/>
              </a:buClr>
              <a:buFont typeface="Calibri"/>
              <a:buChar char="•"/>
              <a:defRPr/>
            </a:lvl3pPr>
            <a:lvl4pPr marL="1600200" indent="-101600" algn="l" rtl="0">
              <a:spcBef>
                <a:spcPts val="400"/>
              </a:spcBef>
              <a:buClr>
                <a:schemeClr val="dk1"/>
              </a:buClr>
              <a:buFont typeface="Calibri"/>
              <a:buChar char="–"/>
              <a:defRPr/>
            </a:lvl4pPr>
            <a:lvl5pPr marL="2057400" indent="-101600" algn="l" rtl="0">
              <a:spcBef>
                <a:spcPts val="400"/>
              </a:spcBef>
              <a:buClr>
                <a:schemeClr val="dk1"/>
              </a:buClr>
              <a:buFont typeface="Calibri"/>
              <a:buChar char="»"/>
              <a:defRPr/>
            </a:lvl5pPr>
            <a:lvl6pPr marL="2514600" indent="-101600" algn="l" rtl="0">
              <a:spcBef>
                <a:spcPts val="400"/>
              </a:spcBef>
              <a:buClr>
                <a:schemeClr val="dk1"/>
              </a:buClr>
              <a:buFont typeface="Calibri"/>
              <a:buChar char="•"/>
              <a:defRPr/>
            </a:lvl6pPr>
            <a:lvl7pPr marL="2971800" indent="-101600" algn="l" rtl="0">
              <a:spcBef>
                <a:spcPts val="400"/>
              </a:spcBef>
              <a:buClr>
                <a:schemeClr val="dk1"/>
              </a:buClr>
              <a:buFont typeface="Calibri"/>
              <a:buChar char="•"/>
              <a:defRPr/>
            </a:lvl7pPr>
            <a:lvl8pPr marL="3429000" indent="-101600" algn="l" rtl="0">
              <a:spcBef>
                <a:spcPts val="400"/>
              </a:spcBef>
              <a:buClr>
                <a:schemeClr val="dk1"/>
              </a:buClr>
              <a:buFont typeface="Calibri"/>
              <a:buChar char="•"/>
              <a:defRPr/>
            </a:lvl8pPr>
            <a:lvl9pPr marL="3886200" indent="-101600" algn="l" rtl="0">
              <a:spcBef>
                <a:spcPts val="400"/>
              </a:spcBef>
              <a:buClr>
                <a:schemeClr val="dk1"/>
              </a:buClr>
              <a:buFont typeface="Calibri"/>
              <a:buChar char="•"/>
              <a:defRPr/>
            </a:lvl9pPr>
          </a:lstStyle>
          <a:p>
            <a:endParaRPr/>
          </a:p>
        </p:txBody>
      </p:sp>
      <p:sp>
        <p:nvSpPr>
          <p:cNvPr id="23" name="Shape 2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4" name="Shape 2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5" name="Shape 25"/>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a:lvl1pPr>
            <a:lvl2pPr marL="457200" indent="0" rtl="0">
              <a:spcBef>
                <a:spcPts val="0"/>
              </a:spcBef>
              <a:buClr>
                <a:srgbClr val="888888"/>
              </a:buClr>
              <a:buFont typeface="Calibri"/>
              <a:buNone/>
              <a:defRPr/>
            </a:lvl2pPr>
            <a:lvl3pPr marL="914400" indent="0" rtl="0">
              <a:spcBef>
                <a:spcPts val="0"/>
              </a:spcBef>
              <a:buClr>
                <a:srgbClr val="888888"/>
              </a:buClr>
              <a:buFont typeface="Calibri"/>
              <a:buNone/>
              <a:defRPr/>
            </a:lvl3pPr>
            <a:lvl4pPr marL="1371600" indent="0" rtl="0">
              <a:spcBef>
                <a:spcPts val="0"/>
              </a:spcBef>
              <a:buClr>
                <a:srgbClr val="888888"/>
              </a:buClr>
              <a:buFont typeface="Calibri"/>
              <a:buNone/>
              <a:defRPr/>
            </a:lvl4pPr>
            <a:lvl5pPr marL="1828800" indent="0" rtl="0">
              <a:spcBef>
                <a:spcPts val="0"/>
              </a:spcBef>
              <a:buClr>
                <a:srgbClr val="888888"/>
              </a:buClr>
              <a:buFont typeface="Calibri"/>
              <a:buNone/>
              <a:defRPr/>
            </a:lvl5pPr>
            <a:lvl6pPr marL="2286000" indent="0" rtl="0">
              <a:spcBef>
                <a:spcPts val="0"/>
              </a:spcBef>
              <a:buClr>
                <a:srgbClr val="888888"/>
              </a:buClr>
              <a:buFont typeface="Calibri"/>
              <a:buNone/>
              <a:defRPr/>
            </a:lvl6pPr>
            <a:lvl7pPr marL="2743200" indent="0" rtl="0">
              <a:spcBef>
                <a:spcPts val="0"/>
              </a:spcBef>
              <a:buClr>
                <a:srgbClr val="888888"/>
              </a:buClr>
              <a:buFont typeface="Calibri"/>
              <a:buNone/>
              <a:defRPr/>
            </a:lvl7pPr>
            <a:lvl8pPr marL="3200400" indent="0" rtl="0">
              <a:spcBef>
                <a:spcPts val="0"/>
              </a:spcBef>
              <a:buClr>
                <a:srgbClr val="888888"/>
              </a:buClr>
              <a:buFont typeface="Calibri"/>
              <a:buNone/>
              <a:defRPr/>
            </a:lvl8pPr>
            <a:lvl9pPr marL="3657600" indent="0" rtl="0">
              <a:spcBef>
                <a:spcPts val="0"/>
              </a:spcBef>
              <a:buClr>
                <a:srgbClr val="888888"/>
              </a:buClr>
              <a:buFont typeface="Calibri"/>
              <a:buNone/>
              <a:defRPr/>
            </a:lvl9pPr>
          </a:lstStyle>
          <a:p>
            <a:endParaRPr/>
          </a:p>
        </p:txBody>
      </p:sp>
      <p:sp>
        <p:nvSpPr>
          <p:cNvPr id="29" name="Shape 2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0" name="Shape 3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1" name="Shape 31"/>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7" name="Shape 3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8" name="Shape 38"/>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2" name="Shape 42"/>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3" name="Shape 43"/>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44" name="Shape 44"/>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5" name="Shape 4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6" name="Shape 4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7" name="Shape 47"/>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0" name="Shape 5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1" name="Shape 5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2" name="Shape 52"/>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3"/>
        <p:cNvGrpSpPr/>
        <p:nvPr/>
      </p:nvGrpSpPr>
      <p:grpSpPr>
        <a:xfrm>
          <a:off x="0" y="0"/>
          <a:ext cx="0" cy="0"/>
          <a:chOff x="0" y="0"/>
          <a:chExt cx="0" cy="0"/>
        </a:xfrm>
      </p:grpSpPr>
      <p:sp>
        <p:nvSpPr>
          <p:cNvPr id="54" name="Shape 5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5" name="Shape 5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56" name="Shape 56"/>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1" name="Shape 6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2" name="Shape 6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3" name="Shape 63"/>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4"/>
        <p:cNvGrpSpPr/>
        <p:nvPr/>
      </p:nvGrpSpPr>
      <p:grpSpPr>
        <a:xfrm>
          <a:off x="0" y="0"/>
          <a:ext cx="0" cy="0"/>
          <a:chOff x="0" y="0"/>
          <a:chExt cx="0" cy="0"/>
        </a:xfrm>
      </p:grpSpPr>
      <p:sp>
        <p:nvSpPr>
          <p:cNvPr id="65" name="Shape 65"/>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6" name="Shape 66"/>
          <p:cNvSpPr>
            <a:spLocks noGrp="1"/>
          </p:cNvSpPr>
          <p:nvPr>
            <p:ph type="pic" idx="2"/>
          </p:nvPr>
        </p:nvSpPr>
        <p:spPr>
          <a:xfrm>
            <a:off x="1792288" y="612775"/>
            <a:ext cx="5486399" cy="4114800"/>
          </a:xfrm>
          <a:prstGeom prst="rect">
            <a:avLst/>
          </a:prstGeom>
          <a:noFill/>
          <a:ln>
            <a:noFill/>
          </a:ln>
        </p:spPr>
      </p:sp>
      <p:sp>
        <p:nvSpPr>
          <p:cNvPr id="67" name="Shape 67"/>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Calibri"/>
              <a:buNone/>
              <a:defRPr/>
            </a:lvl1pPr>
            <a:lvl2pPr marL="457200" indent="0" rtl="0">
              <a:spcBef>
                <a:spcPts val="0"/>
              </a:spcBef>
              <a:buFont typeface="Calibri"/>
              <a:buNone/>
              <a:defRPr/>
            </a:lvl2pPr>
            <a:lvl3pPr marL="914400" indent="0" rtl="0">
              <a:spcBef>
                <a:spcPts val="0"/>
              </a:spcBef>
              <a:buFont typeface="Calibri"/>
              <a:buNone/>
              <a:defRPr/>
            </a:lvl3pPr>
            <a:lvl4pPr marL="1371600" indent="0" rtl="0">
              <a:spcBef>
                <a:spcPts val="0"/>
              </a:spcBef>
              <a:buFont typeface="Calibri"/>
              <a:buNone/>
              <a:defRPr/>
            </a:lvl4pPr>
            <a:lvl5pPr marL="1828800" indent="0" rtl="0">
              <a:spcBef>
                <a:spcPts val="0"/>
              </a:spcBef>
              <a:buFont typeface="Calibri"/>
              <a:buNone/>
              <a:defRPr/>
            </a:lvl5pPr>
            <a:lvl6pPr marL="2286000" indent="0" rtl="0">
              <a:spcBef>
                <a:spcPts val="0"/>
              </a:spcBef>
              <a:buFont typeface="Calibri"/>
              <a:buNone/>
              <a:defRPr/>
            </a:lvl6pPr>
            <a:lvl7pPr marL="2743200" indent="0" rtl="0">
              <a:spcBef>
                <a:spcPts val="0"/>
              </a:spcBef>
              <a:buFont typeface="Calibri"/>
              <a:buNone/>
              <a:defRPr/>
            </a:lvl7pPr>
            <a:lvl8pPr marL="3200400" indent="0" rtl="0">
              <a:spcBef>
                <a:spcPts val="0"/>
              </a:spcBef>
              <a:buFont typeface="Calibri"/>
              <a:buNone/>
              <a:defRPr/>
            </a:lvl8pPr>
            <a:lvl9pPr marL="3657600" indent="0" rtl="0">
              <a:spcBef>
                <a:spcPts val="0"/>
              </a:spcBef>
              <a:buFont typeface="Calibri"/>
              <a:buNone/>
              <a:defRPr/>
            </a:lvl9pPr>
          </a:lstStyle>
          <a:p>
            <a:endParaRPr/>
          </a:p>
        </p:txBody>
      </p:sp>
      <p:sp>
        <p:nvSpPr>
          <p:cNvPr id="68" name="Shape 6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9" name="Shape 6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0" name="Shape 70"/>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mt="73000"/>
          </a:blip>
          <a:tile tx="0" ty="0" sx="100000" sy="100000" flip="none" algn="tl"/>
        </a:blip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indent="-139700" algn="l" rtl="0">
              <a:spcBef>
                <a:spcPts val="640"/>
              </a:spcBef>
              <a:buClr>
                <a:schemeClr val="dk1"/>
              </a:buClr>
              <a:buFont typeface="Calibri"/>
              <a:buChar char="•"/>
              <a:defRPr/>
            </a:lvl1pPr>
            <a:lvl2pPr marL="742950" marR="0" indent="-107950" algn="l" rtl="0">
              <a:spcBef>
                <a:spcPts val="560"/>
              </a:spcBef>
              <a:buClr>
                <a:schemeClr val="dk1"/>
              </a:buClr>
              <a:buFont typeface="Calibri"/>
              <a:buChar char="–"/>
              <a:defRPr/>
            </a:lvl2pPr>
            <a:lvl3pPr marL="1143000" marR="0" indent="-76200" algn="l" rtl="0">
              <a:spcBef>
                <a:spcPts val="480"/>
              </a:spcBef>
              <a:buClr>
                <a:schemeClr val="dk1"/>
              </a:buClr>
              <a:buFont typeface="Calibri"/>
              <a:buChar char="•"/>
              <a:defRPr/>
            </a:lvl3pPr>
            <a:lvl4pPr marL="1600200" marR="0" indent="-101600" algn="l" rtl="0">
              <a:spcBef>
                <a:spcPts val="400"/>
              </a:spcBef>
              <a:buClr>
                <a:schemeClr val="dk1"/>
              </a:buClr>
              <a:buFont typeface="Calibri"/>
              <a:buChar char="–"/>
              <a:defRPr/>
            </a:lvl4pPr>
            <a:lvl5pPr marL="2057400" marR="0" indent="-101600" algn="l" rtl="0">
              <a:spcBef>
                <a:spcPts val="400"/>
              </a:spcBef>
              <a:buClr>
                <a:schemeClr val="dk1"/>
              </a:buClr>
              <a:buFont typeface="Calibri"/>
              <a:buChar char="»"/>
              <a:defRPr/>
            </a:lvl5pPr>
            <a:lvl6pPr marL="2514600" marR="0" indent="-101600" algn="l" rtl="0">
              <a:spcBef>
                <a:spcPts val="400"/>
              </a:spcBef>
              <a:buClr>
                <a:schemeClr val="dk1"/>
              </a:buClr>
              <a:buFont typeface="Calibri"/>
              <a:buChar char="•"/>
              <a:defRPr/>
            </a:lvl6pPr>
            <a:lvl7pPr marL="2971800" marR="0" indent="-101600" algn="l" rtl="0">
              <a:spcBef>
                <a:spcPts val="400"/>
              </a:spcBef>
              <a:buClr>
                <a:schemeClr val="dk1"/>
              </a:buClr>
              <a:buFont typeface="Calibri"/>
              <a:buChar char="•"/>
              <a:defRPr/>
            </a:lvl7pPr>
            <a:lvl8pPr marL="3429000" marR="0" indent="-101600" algn="l" rtl="0">
              <a:spcBef>
                <a:spcPts val="400"/>
              </a:spcBef>
              <a:buClr>
                <a:schemeClr val="dk1"/>
              </a:buClr>
              <a:buFont typeface="Calibri"/>
              <a:buChar char="•"/>
              <a:defRPr/>
            </a:lvl8pPr>
            <a:lvl9pPr marL="3886200" marR="0" indent="-101600" algn="l" rtl="0">
              <a:spcBef>
                <a:spcPts val="400"/>
              </a:spcBef>
              <a:buClr>
                <a:schemeClr val="dk1"/>
              </a:buClr>
              <a:buFont typeface="Calibri"/>
              <a:buChar char="•"/>
              <a:defRPr/>
            </a:lvl9pPr>
          </a:lstStyle>
          <a:p>
            <a:endParaRPr/>
          </a:p>
        </p:txBody>
      </p:sp>
      <p:sp>
        <p:nvSpPr>
          <p:cNvPr id="11" name="Shape 1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2" name="Shape 1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3" name="Shape 13"/>
          <p:cNvSpPr txBox="1">
            <a:spLocks noGrp="1"/>
          </p:cNvSpPr>
          <p:nvPr>
            <p:ph type="sldNum" idx="12"/>
          </p:nvPr>
        </p:nvSpPr>
        <p:spPr>
          <a:xfrm>
            <a:off x="6553200" y="6356350"/>
            <a:ext cx="2133599" cy="365125"/>
          </a:xfrm>
          <a:prstGeom prst="rect">
            <a:avLst/>
          </a:prstGeom>
          <a:noFill/>
          <a:ln>
            <a:noFill/>
          </a:ln>
        </p:spPr>
        <p:txBody>
          <a:bodyPr lIns="91425" tIns="91425" rIns="91425" bIns="91425" anchor="ctr" anchorCtr="0">
            <a:noAutofit/>
          </a:bodyPr>
          <a:lstStyle/>
          <a:p>
            <a:pPr marL="0" lvl="0" indent="-88900">
              <a:spcBef>
                <a:spcPts val="0"/>
              </a:spcBef>
              <a:buClr>
                <a:srgbClr val="000000"/>
              </a:buClr>
              <a:buFont typeface="Arial"/>
              <a:buChar char="●"/>
            </a:pPr>
            <a:endParaRPr/>
          </a:p>
          <a:p>
            <a:pPr marL="457200" lvl="1" indent="-88900">
              <a:spcBef>
                <a:spcPts val="0"/>
              </a:spcBef>
              <a:buClr>
                <a:srgbClr val="000000"/>
              </a:buClr>
              <a:buFont typeface="Courier New"/>
              <a:buChar char="o"/>
            </a:pPr>
            <a:endParaRPr/>
          </a:p>
          <a:p>
            <a:pPr marL="914400" lvl="2" indent="-88900">
              <a:spcBef>
                <a:spcPts val="0"/>
              </a:spcBef>
              <a:buClr>
                <a:srgbClr val="000000"/>
              </a:buClr>
              <a:buFont typeface="Wingdings"/>
              <a:buChar char="§"/>
            </a:pPr>
            <a:endParaRPr/>
          </a:p>
          <a:p>
            <a:pPr marL="1371600" lvl="3" indent="-88900">
              <a:spcBef>
                <a:spcPts val="0"/>
              </a:spcBef>
              <a:buClr>
                <a:srgbClr val="000000"/>
              </a:buClr>
              <a:buFont typeface="Arial"/>
              <a:buChar char="●"/>
            </a:pPr>
            <a:endParaRPr/>
          </a:p>
          <a:p>
            <a:pPr marL="1828800" lvl="4" indent="-88900">
              <a:spcBef>
                <a:spcPts val="0"/>
              </a:spcBef>
              <a:buClr>
                <a:srgbClr val="000000"/>
              </a:buClr>
              <a:buFont typeface="Courier New"/>
              <a:buChar char="o"/>
            </a:pPr>
            <a:endParaRPr/>
          </a:p>
          <a:p>
            <a:pPr marL="2286000" lvl="5" indent="-88900">
              <a:spcBef>
                <a:spcPts val="0"/>
              </a:spcBef>
              <a:buClr>
                <a:srgbClr val="000000"/>
              </a:buClr>
              <a:buFont typeface="Wingdings"/>
              <a:buChar char="§"/>
            </a:pPr>
            <a:endParaRPr/>
          </a:p>
          <a:p>
            <a:pPr marL="2743200" lvl="6" indent="-88900">
              <a:spcBef>
                <a:spcPts val="0"/>
              </a:spcBef>
              <a:buClr>
                <a:srgbClr val="000000"/>
              </a:buClr>
              <a:buFont typeface="Arial"/>
              <a:buChar char="●"/>
            </a:pPr>
            <a:endParaRPr/>
          </a:p>
          <a:p>
            <a:pPr marL="3200400" lvl="7" indent="-88900">
              <a:spcBef>
                <a:spcPts val="0"/>
              </a:spcBef>
              <a:buClr>
                <a:srgbClr val="000000"/>
              </a:buClr>
              <a:buFont typeface="Courier New"/>
              <a:buChar char="o"/>
            </a:pPr>
            <a:endParaRPr/>
          </a:p>
          <a:p>
            <a:pPr marL="3657600" lvl="8" indent="-88900">
              <a:spcBef>
                <a:spcPts val="0"/>
              </a:spcBef>
              <a:buClr>
                <a:srgbClr val="000000"/>
              </a:buClr>
              <a:buFont typeface="Wingdings"/>
              <a:buChar char="§"/>
            </a:pP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www.bayarealands.org/take-action/bioatlas.php"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inaturalist.org/"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313436" y="5703267"/>
            <a:ext cx="8463859" cy="99712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Calibri"/>
              <a:buNone/>
            </a:pPr>
            <a:r>
              <a:rPr lang="en-US" sz="1850" b="0" i="0" u="none" strike="noStrike" cap="none" baseline="0">
                <a:solidFill>
                  <a:schemeClr val="dk1"/>
                </a:solidFill>
                <a:latin typeface="Calibri"/>
                <a:ea typeface="Calibri"/>
                <a:cs typeface="Calibri"/>
                <a:sym typeface="Calibri"/>
              </a:rPr>
              <a:t>by Julie Byrne-Wittmann</a:t>
            </a:r>
          </a:p>
          <a:p>
            <a:pPr marL="0" marR="0" lvl="0" indent="0" algn="ctr" rtl="0">
              <a:lnSpc>
                <a:spcPct val="90000"/>
              </a:lnSpc>
              <a:spcBef>
                <a:spcPts val="370"/>
              </a:spcBef>
              <a:buClr>
                <a:schemeClr val="dk1"/>
              </a:buClr>
              <a:buSzPct val="25000"/>
              <a:buFont typeface="Calibri"/>
              <a:buNone/>
            </a:pPr>
            <a:r>
              <a:rPr lang="en-US" sz="1850" b="0" i="0" u="none" strike="noStrike" cap="none" baseline="0">
                <a:solidFill>
                  <a:schemeClr val="dk1"/>
                </a:solidFill>
                <a:latin typeface="Calibri"/>
                <a:ea typeface="Calibri"/>
                <a:cs typeface="Calibri"/>
                <a:sym typeface="Calibri"/>
              </a:rPr>
              <a:t>Email: protecthabitat@gmail.com</a:t>
            </a:r>
          </a:p>
          <a:p>
            <a:pPr marL="0" marR="0" lvl="0" indent="0" algn="ctr" rtl="0">
              <a:lnSpc>
                <a:spcPct val="90000"/>
              </a:lnSpc>
              <a:spcBef>
                <a:spcPts val="370"/>
              </a:spcBef>
              <a:buClr>
                <a:schemeClr val="dk1"/>
              </a:buClr>
              <a:buSzPct val="25000"/>
              <a:buFont typeface="Calibri"/>
              <a:buNone/>
            </a:pPr>
            <a:r>
              <a:rPr lang="en-US" sz="1850" b="0" i="0" u="none" strike="noStrike" cap="none" baseline="0">
                <a:solidFill>
                  <a:schemeClr val="dk1"/>
                </a:solidFill>
                <a:latin typeface="Calibri"/>
                <a:ea typeface="Calibri"/>
                <a:cs typeface="Calibri"/>
                <a:sym typeface="Calibri"/>
              </a:rPr>
              <a:t>Website: www.protecthabitat.com</a:t>
            </a:r>
          </a:p>
        </p:txBody>
      </p:sp>
      <p:pic>
        <p:nvPicPr>
          <p:cNvPr id="85" name="Shape 85"/>
          <p:cNvPicPr preferRelativeResize="0"/>
          <p:nvPr/>
        </p:nvPicPr>
        <p:blipFill rotWithShape="1">
          <a:blip r:embed="rId3">
            <a:alphaModFix/>
          </a:blip>
          <a:srcRect/>
          <a:stretch/>
        </p:blipFill>
        <p:spPr>
          <a:xfrm>
            <a:off x="313436" y="1491026"/>
            <a:ext cx="8607622" cy="4212241"/>
          </a:xfrm>
          <a:prstGeom prst="rect">
            <a:avLst/>
          </a:prstGeom>
          <a:noFill/>
          <a:ln>
            <a:noFill/>
          </a:ln>
        </p:spPr>
      </p:pic>
      <p:sp>
        <p:nvSpPr>
          <p:cNvPr id="86" name="Shape 86"/>
          <p:cNvSpPr txBox="1"/>
          <p:nvPr/>
        </p:nvSpPr>
        <p:spPr>
          <a:xfrm>
            <a:off x="0" y="527193"/>
            <a:ext cx="9144000" cy="553997"/>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000" b="1" i="0" u="none" strike="noStrike" cap="none" baseline="0">
                <a:solidFill>
                  <a:schemeClr val="dk1"/>
                </a:solidFill>
                <a:latin typeface="Calibri"/>
                <a:ea typeface="Calibri"/>
                <a:cs typeface="Calibri"/>
                <a:sym typeface="Calibri"/>
              </a:rPr>
              <a:t>How to participate in Citizen Science using iNaturalist</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Shape 197"/>
          <p:cNvSpPr txBox="1"/>
          <p:nvPr/>
        </p:nvSpPr>
        <p:spPr>
          <a:xfrm>
            <a:off x="5562600" y="762000"/>
            <a:ext cx="3429000" cy="286232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600" b="1" i="0" u="none" strike="noStrike" cap="none" baseline="0">
                <a:solidFill>
                  <a:schemeClr val="dk1"/>
                </a:solidFill>
                <a:latin typeface="Calibri"/>
                <a:ea typeface="Calibri"/>
                <a:cs typeface="Calibri"/>
                <a:sym typeface="Calibri"/>
              </a:rPr>
              <a:t>Helps Determine Red List of Threatened Species</a:t>
            </a:r>
          </a:p>
          <a:p>
            <a:pPr marL="0" marR="0" lvl="0" indent="0" algn="ctr" rtl="0">
              <a:spcBef>
                <a:spcPts val="0"/>
              </a:spcBef>
              <a:buNone/>
            </a:pPr>
            <a:endParaRPr sz="1600" b="1" i="0" u="none" strike="noStrike" cap="none" baseline="0">
              <a:solidFill>
                <a:schemeClr val="dk1"/>
              </a:solidFill>
              <a:latin typeface="Calibri"/>
              <a:ea typeface="Calibri"/>
              <a:cs typeface="Calibri"/>
              <a:sym typeface="Calibri"/>
            </a:endParaRPr>
          </a:p>
          <a:p>
            <a:pPr marL="0" marR="0" lvl="0" indent="0" algn="ctr" rtl="0">
              <a:spcBef>
                <a:spcPts val="0"/>
              </a:spcBef>
              <a:buSzPct val="25000"/>
              <a:buNone/>
            </a:pPr>
            <a:r>
              <a:rPr lang="en-US" sz="1600" b="1" i="0" u="none" strike="noStrike" cap="none" baseline="0">
                <a:solidFill>
                  <a:schemeClr val="dk1"/>
                </a:solidFill>
                <a:latin typeface="Calibri"/>
                <a:ea typeface="Calibri"/>
                <a:cs typeface="Calibri"/>
                <a:sym typeface="Calibri"/>
              </a:rPr>
              <a:t>Track observations &amp; manage data</a:t>
            </a:r>
          </a:p>
          <a:p>
            <a:pPr marL="0" marR="0" lvl="0" indent="0" algn="ctr" rtl="0">
              <a:spcBef>
                <a:spcPts val="0"/>
              </a:spcBef>
              <a:buNone/>
            </a:pPr>
            <a:endParaRPr sz="1600" b="1" i="0" u="none" strike="noStrike" cap="none" baseline="0">
              <a:solidFill>
                <a:schemeClr val="dk1"/>
              </a:solidFill>
              <a:latin typeface="Calibri"/>
              <a:ea typeface="Calibri"/>
              <a:cs typeface="Calibri"/>
              <a:sym typeface="Calibri"/>
            </a:endParaRPr>
          </a:p>
          <a:p>
            <a:pPr marL="0" marR="0" lvl="0" indent="0" algn="ctr" rtl="0">
              <a:spcBef>
                <a:spcPts val="0"/>
              </a:spcBef>
              <a:buSzPct val="25000"/>
              <a:buNone/>
            </a:pPr>
            <a:r>
              <a:rPr lang="en-US" sz="1600" b="1" i="0" u="none" strike="noStrike" cap="none" baseline="0">
                <a:solidFill>
                  <a:schemeClr val="dk1"/>
                </a:solidFill>
                <a:latin typeface="Calibri"/>
                <a:ea typeface="Calibri"/>
                <a:cs typeface="Calibri"/>
                <a:sym typeface="Calibri"/>
              </a:rPr>
              <a:t> Answer scientific questions</a:t>
            </a:r>
          </a:p>
          <a:p>
            <a:pPr marL="0" marR="0" lvl="0" indent="0" algn="ctr" rtl="0">
              <a:spcBef>
                <a:spcPts val="0"/>
              </a:spcBef>
              <a:buNone/>
            </a:pPr>
            <a:endParaRPr sz="1600" b="1" i="0" u="none" strike="noStrike" cap="none" baseline="0">
              <a:solidFill>
                <a:schemeClr val="dk1"/>
              </a:solidFill>
              <a:latin typeface="Calibri"/>
              <a:ea typeface="Calibri"/>
              <a:cs typeface="Calibri"/>
              <a:sym typeface="Calibri"/>
            </a:endParaRPr>
          </a:p>
          <a:p>
            <a:pPr marL="0" marR="0" lvl="0" indent="0" algn="ctr" rtl="0">
              <a:spcBef>
                <a:spcPts val="0"/>
              </a:spcBef>
              <a:buSzPct val="25000"/>
              <a:buNone/>
            </a:pPr>
            <a:r>
              <a:rPr lang="en-US" sz="1600" b="1" i="0" u="none" strike="noStrike" cap="none" baseline="0">
                <a:solidFill>
                  <a:schemeClr val="dk1"/>
                </a:solidFill>
                <a:latin typeface="Calibri"/>
                <a:ea typeface="Calibri"/>
                <a:cs typeface="Calibri"/>
                <a:sym typeface="Calibri"/>
              </a:rPr>
              <a:t> Enrich Bay Area biodiversity data</a:t>
            </a:r>
          </a:p>
          <a:p>
            <a:pPr marL="0" marR="0" lvl="0" indent="88900" algn="ctr" rtl="0">
              <a:spcBef>
                <a:spcPts val="0"/>
              </a:spcBef>
              <a:buClr>
                <a:schemeClr val="dk1"/>
              </a:buClr>
              <a:buFont typeface="Calibri"/>
              <a:buNone/>
            </a:pPr>
            <a:endParaRPr sz="1400" b="1" i="0" u="none" strike="noStrike" cap="none" baseline="0">
              <a:solidFill>
                <a:schemeClr val="dk1"/>
              </a:solidFill>
              <a:latin typeface="Calibri"/>
              <a:ea typeface="Calibri"/>
              <a:cs typeface="Calibri"/>
              <a:sym typeface="Calibri"/>
            </a:endParaRPr>
          </a:p>
          <a:p>
            <a:pPr marL="0" marR="0" lvl="0" indent="0" algn="ctr" rtl="0">
              <a:spcBef>
                <a:spcPts val="0"/>
              </a:spcBef>
              <a:buNone/>
            </a:pPr>
            <a:endParaRPr sz="1400" b="1" i="0" u="none" strike="noStrike" cap="none" baseline="0">
              <a:solidFill>
                <a:schemeClr val="dk1"/>
              </a:solidFill>
              <a:latin typeface="Calibri"/>
              <a:ea typeface="Calibri"/>
              <a:cs typeface="Calibri"/>
              <a:sym typeface="Calibri"/>
            </a:endParaRPr>
          </a:p>
          <a:p>
            <a:pPr marL="0" marR="0" lvl="0" indent="0" algn="ctr" rtl="0">
              <a:spcBef>
                <a:spcPts val="0"/>
              </a:spcBef>
              <a:buNone/>
            </a:pPr>
            <a:endParaRPr sz="2400" b="1" i="0" u="none" strike="noStrike" cap="none" baseline="0">
              <a:solidFill>
                <a:schemeClr val="dk1"/>
              </a:solidFill>
              <a:latin typeface="Calibri"/>
              <a:ea typeface="Calibri"/>
              <a:cs typeface="Calibri"/>
              <a:sym typeface="Calibri"/>
            </a:endParaRPr>
          </a:p>
        </p:txBody>
      </p:sp>
      <p:pic>
        <p:nvPicPr>
          <p:cNvPr id="198" name="Shape 198"/>
          <p:cNvPicPr preferRelativeResize="0"/>
          <p:nvPr/>
        </p:nvPicPr>
        <p:blipFill rotWithShape="1">
          <a:blip r:embed="rId3">
            <a:alphaModFix/>
          </a:blip>
          <a:srcRect/>
          <a:stretch/>
        </p:blipFill>
        <p:spPr>
          <a:xfrm>
            <a:off x="152400" y="685800"/>
            <a:ext cx="5333999" cy="3529852"/>
          </a:xfrm>
          <a:prstGeom prst="rect">
            <a:avLst/>
          </a:prstGeom>
          <a:solidFill>
            <a:srgbClr val="E6D5BB"/>
          </a:solidFill>
          <a:ln w="12700" cap="sq" cmpd="sng">
            <a:solidFill>
              <a:srgbClr val="000000"/>
            </a:solidFill>
            <a:prstDash val="solid"/>
            <a:miter/>
            <a:headEnd type="none" w="med" len="med"/>
            <a:tailEnd type="none" w="med" len="med"/>
          </a:ln>
        </p:spPr>
      </p:pic>
      <p:pic>
        <p:nvPicPr>
          <p:cNvPr id="199" name="Shape 199"/>
          <p:cNvPicPr preferRelativeResize="0"/>
          <p:nvPr/>
        </p:nvPicPr>
        <p:blipFill rotWithShape="1">
          <a:blip r:embed="rId4">
            <a:alphaModFix/>
          </a:blip>
          <a:srcRect/>
          <a:stretch/>
        </p:blipFill>
        <p:spPr>
          <a:xfrm>
            <a:off x="5943600" y="3276600"/>
            <a:ext cx="2455751" cy="3444875"/>
          </a:xfrm>
          <a:prstGeom prst="rect">
            <a:avLst/>
          </a:prstGeom>
          <a:solidFill>
            <a:srgbClr val="E6D5BB"/>
          </a:solidFill>
          <a:ln w="12700" cap="flat" cmpd="sng">
            <a:solidFill>
              <a:schemeClr val="dk1"/>
            </a:solidFill>
            <a:prstDash val="solid"/>
            <a:miter/>
            <a:headEnd type="none" w="med" len="med"/>
            <a:tailEnd type="none" w="med" len="med"/>
          </a:ln>
        </p:spPr>
      </p:pic>
      <p:pic>
        <p:nvPicPr>
          <p:cNvPr id="200" name="Shape 200"/>
          <p:cNvPicPr preferRelativeResize="0"/>
          <p:nvPr/>
        </p:nvPicPr>
        <p:blipFill rotWithShape="1">
          <a:blip r:embed="rId5">
            <a:alphaModFix/>
          </a:blip>
          <a:srcRect/>
          <a:stretch/>
        </p:blipFill>
        <p:spPr>
          <a:xfrm>
            <a:off x="1828800" y="3886200"/>
            <a:ext cx="2554252" cy="2819400"/>
          </a:xfrm>
          <a:prstGeom prst="rect">
            <a:avLst/>
          </a:prstGeom>
          <a:noFill/>
          <a:ln w="12700" cap="sq" cmpd="sng">
            <a:solidFill>
              <a:srgbClr val="000000"/>
            </a:solidFill>
            <a:prstDash val="solid"/>
            <a:miter/>
            <a:headEnd type="none" w="med" len="med"/>
            <a:tailEnd type="none" w="med" len="med"/>
          </a:ln>
        </p:spPr>
      </p:pic>
      <p:sp>
        <p:nvSpPr>
          <p:cNvPr id="201" name="Shape 201"/>
          <p:cNvSpPr txBox="1"/>
          <p:nvPr/>
        </p:nvSpPr>
        <p:spPr>
          <a:xfrm>
            <a:off x="228600" y="0"/>
            <a:ext cx="8001000"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b="1" i="0" u="none" strike="noStrike" cap="none" baseline="0">
                <a:solidFill>
                  <a:srgbClr val="0D2C3E"/>
                </a:solidFill>
                <a:latin typeface="Calibri"/>
                <a:ea typeface="Calibri"/>
                <a:cs typeface="Calibri"/>
                <a:sym typeface="Calibri"/>
              </a:rPr>
              <a:t>iNaturalist.org Features at a Glance</a:t>
            </a:r>
          </a:p>
        </p:txBody>
      </p:sp>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Shape 206"/>
          <p:cNvPicPr preferRelativeResize="0"/>
          <p:nvPr/>
        </p:nvPicPr>
        <p:blipFill rotWithShape="1">
          <a:blip r:embed="rId3">
            <a:alphaModFix/>
          </a:blip>
          <a:srcRect/>
          <a:stretch/>
        </p:blipFill>
        <p:spPr>
          <a:xfrm>
            <a:off x="0" y="1979396"/>
            <a:ext cx="9144000" cy="4896751"/>
          </a:xfrm>
          <a:prstGeom prst="rect">
            <a:avLst/>
          </a:prstGeom>
          <a:noFill/>
          <a:ln>
            <a:noFill/>
          </a:ln>
        </p:spPr>
      </p:pic>
      <p:sp>
        <p:nvSpPr>
          <p:cNvPr id="207" name="Shape 207"/>
          <p:cNvSpPr txBox="1"/>
          <p:nvPr/>
        </p:nvSpPr>
        <p:spPr>
          <a:xfrm>
            <a:off x="0" y="0"/>
            <a:ext cx="9144000" cy="156966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i="0" u="none" strike="noStrike" cap="none" baseline="0">
                <a:solidFill>
                  <a:schemeClr val="dk1"/>
                </a:solidFill>
                <a:latin typeface="Calibri"/>
                <a:ea typeface="Calibri"/>
                <a:cs typeface="Calibri"/>
                <a:sym typeface="Calibri"/>
              </a:rPr>
              <a:t>Sonoma State University (SSU)</a:t>
            </a:r>
          </a:p>
          <a:p>
            <a:pPr marL="0" marR="0" lvl="0" indent="0" algn="ctr" rtl="0">
              <a:spcBef>
                <a:spcPts val="0"/>
              </a:spcBef>
              <a:buSzPct val="25000"/>
              <a:buNone/>
            </a:pPr>
            <a:r>
              <a:rPr lang="en-US" sz="2400" b="1" i="0" u="none" strike="noStrike" cap="none" baseline="0">
                <a:solidFill>
                  <a:schemeClr val="dk1"/>
                </a:solidFill>
                <a:latin typeface="Calibri"/>
                <a:ea typeface="Calibri"/>
                <a:cs typeface="Calibri"/>
                <a:sym typeface="Calibri"/>
              </a:rPr>
              <a:t>Fairfield Osborn Preserve’s Project</a:t>
            </a:r>
          </a:p>
          <a:p>
            <a:pPr marL="0" marR="0" lvl="0" indent="0" algn="ctr" rtl="0">
              <a:spcBef>
                <a:spcPts val="0"/>
              </a:spcBef>
              <a:buNone/>
            </a:pPr>
            <a:endParaRPr sz="2400" b="0" i="0" u="none" strike="noStrike" cap="none" baseline="0">
              <a:solidFill>
                <a:schemeClr val="dk1"/>
              </a:solidFill>
              <a:latin typeface="Calibri"/>
              <a:ea typeface="Calibri"/>
              <a:cs typeface="Calibri"/>
              <a:sym typeface="Calibri"/>
            </a:endParaRPr>
          </a:p>
          <a:p>
            <a:pPr marL="0" marR="0" lvl="0" indent="0" algn="ctr" rtl="0">
              <a:spcBef>
                <a:spcPts val="0"/>
              </a:spcBef>
              <a:buSzPct val="25000"/>
              <a:buNone/>
            </a:pPr>
            <a:r>
              <a:rPr lang="en-US" sz="2400" b="0" i="0" u="none" strike="noStrike" cap="none" baseline="0">
                <a:solidFill>
                  <a:schemeClr val="dk1"/>
                </a:solidFill>
                <a:latin typeface="Calibri"/>
                <a:ea typeface="Calibri"/>
                <a:cs typeface="Calibri"/>
                <a:sym typeface="Calibri"/>
              </a:rPr>
              <a:t>www.iNaturalist.org</a:t>
            </a: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Shape 212"/>
          <p:cNvPicPr preferRelativeResize="0"/>
          <p:nvPr/>
        </p:nvPicPr>
        <p:blipFill rotWithShape="1">
          <a:blip r:embed="rId3">
            <a:alphaModFix/>
          </a:blip>
          <a:srcRect/>
          <a:stretch/>
        </p:blipFill>
        <p:spPr>
          <a:xfrm>
            <a:off x="16796540" y="25866854"/>
            <a:ext cx="5377437" cy="2168425"/>
          </a:xfrm>
          <a:prstGeom prst="rect">
            <a:avLst/>
          </a:prstGeom>
          <a:solidFill>
            <a:schemeClr val="lt1"/>
          </a:solidFill>
          <a:ln w="25400" cap="flat" cmpd="sng">
            <a:solidFill>
              <a:schemeClr val="dk1"/>
            </a:solidFill>
            <a:prstDash val="solid"/>
            <a:round/>
            <a:headEnd type="none" w="med" len="med"/>
            <a:tailEnd type="none" w="med" len="med"/>
          </a:ln>
        </p:spPr>
      </p:pic>
      <p:pic>
        <p:nvPicPr>
          <p:cNvPr id="213" name="Shape 213"/>
          <p:cNvPicPr preferRelativeResize="0"/>
          <p:nvPr/>
        </p:nvPicPr>
        <p:blipFill rotWithShape="1">
          <a:blip r:embed="rId3">
            <a:alphaModFix/>
          </a:blip>
          <a:srcRect/>
          <a:stretch/>
        </p:blipFill>
        <p:spPr>
          <a:xfrm>
            <a:off x="16948940" y="26019254"/>
            <a:ext cx="5377437" cy="2168425"/>
          </a:xfrm>
          <a:prstGeom prst="rect">
            <a:avLst/>
          </a:prstGeom>
          <a:solidFill>
            <a:schemeClr val="lt1"/>
          </a:solidFill>
          <a:ln w="25400" cap="flat" cmpd="sng">
            <a:solidFill>
              <a:schemeClr val="dk1"/>
            </a:solidFill>
            <a:prstDash val="solid"/>
            <a:round/>
            <a:headEnd type="none" w="med" len="med"/>
            <a:tailEnd type="none" w="med" len="med"/>
          </a:ln>
        </p:spPr>
      </p:pic>
      <p:pic>
        <p:nvPicPr>
          <p:cNvPr id="214" name="Shape 214"/>
          <p:cNvPicPr preferRelativeResize="0"/>
          <p:nvPr/>
        </p:nvPicPr>
        <p:blipFill rotWithShape="1">
          <a:blip r:embed="rId3">
            <a:alphaModFix/>
          </a:blip>
          <a:srcRect/>
          <a:stretch/>
        </p:blipFill>
        <p:spPr>
          <a:xfrm>
            <a:off x="17101340" y="26171654"/>
            <a:ext cx="5377437" cy="2168425"/>
          </a:xfrm>
          <a:prstGeom prst="rect">
            <a:avLst/>
          </a:prstGeom>
          <a:solidFill>
            <a:schemeClr val="lt1"/>
          </a:solidFill>
          <a:ln w="25400" cap="flat" cmpd="sng">
            <a:solidFill>
              <a:schemeClr val="dk1"/>
            </a:solidFill>
            <a:prstDash val="solid"/>
            <a:round/>
            <a:headEnd type="none" w="med" len="med"/>
            <a:tailEnd type="none" w="med" len="med"/>
          </a:ln>
        </p:spPr>
      </p:pic>
      <p:pic>
        <p:nvPicPr>
          <p:cNvPr id="215" name="Shape 215"/>
          <p:cNvPicPr preferRelativeResize="0"/>
          <p:nvPr/>
        </p:nvPicPr>
        <p:blipFill rotWithShape="1">
          <a:blip r:embed="rId4">
            <a:alphaModFix/>
          </a:blip>
          <a:srcRect/>
          <a:stretch/>
        </p:blipFill>
        <p:spPr>
          <a:xfrm>
            <a:off x="0" y="1417833"/>
            <a:ext cx="9144000" cy="3760149"/>
          </a:xfrm>
          <a:prstGeom prst="rect">
            <a:avLst/>
          </a:prstGeom>
          <a:noFill/>
          <a:ln>
            <a:noFill/>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Shape 22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22" name="Shape 222"/>
          <p:cNvSpPr txBox="1"/>
          <p:nvPr/>
        </p:nvSpPr>
        <p:spPr>
          <a:xfrm>
            <a:off x="0" y="6414900"/>
            <a:ext cx="3332700" cy="4616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i="0" u="none" strike="noStrike" cap="none" baseline="0">
                <a:solidFill>
                  <a:schemeClr val="dk1"/>
                </a:solidFill>
                <a:latin typeface="Calibri"/>
                <a:ea typeface="Calibri"/>
                <a:cs typeface="Calibri"/>
                <a:sym typeface="Calibri"/>
              </a:rPr>
              <a:t>Julie Byrne-Wittmann</a:t>
            </a:r>
          </a:p>
        </p:txBody>
      </p:sp>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p:nvPr/>
        </p:nvSpPr>
        <p:spPr>
          <a:xfrm>
            <a:off x="3409701" y="5262837"/>
            <a:ext cx="2331121" cy="101566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6000" b="1" i="0" u="none" strike="noStrike" cap="none" baseline="0">
                <a:solidFill>
                  <a:schemeClr val="dk1"/>
                </a:solidFill>
                <a:latin typeface="Calibri"/>
                <a:ea typeface="Calibri"/>
                <a:cs typeface="Calibri"/>
                <a:sym typeface="Calibri"/>
              </a:rPr>
              <a:t>YEEN</a:t>
            </a:r>
          </a:p>
        </p:txBody>
      </p:sp>
      <p:pic>
        <p:nvPicPr>
          <p:cNvPr id="228" name="Shape 228"/>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29" name="Shape 229"/>
          <p:cNvSpPr txBox="1"/>
          <p:nvPr/>
        </p:nvSpPr>
        <p:spPr>
          <a:xfrm>
            <a:off x="0" y="6396325"/>
            <a:ext cx="3653400" cy="4616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i="0" u="none" strike="noStrike" cap="none" baseline="0">
                <a:solidFill>
                  <a:schemeClr val="dk1"/>
                </a:solidFill>
                <a:latin typeface="Calibri"/>
                <a:ea typeface="Calibri"/>
                <a:cs typeface="Calibri"/>
                <a:sym typeface="Calibri"/>
              </a:rPr>
              <a:t>Julie Byrne-W</a:t>
            </a:r>
            <a:r>
              <a:rPr lang="en-US" sz="2400" b="1">
                <a:solidFill>
                  <a:schemeClr val="dk1"/>
                </a:solidFill>
                <a:latin typeface="Calibri"/>
                <a:ea typeface="Calibri"/>
                <a:cs typeface="Calibri"/>
                <a:sym typeface="Calibri"/>
              </a:rPr>
              <a:t>ittmann</a:t>
            </a:r>
          </a:p>
        </p:txBody>
      </p:sp>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Shape 234"/>
          <p:cNvSpPr txBox="1"/>
          <p:nvPr/>
        </p:nvSpPr>
        <p:spPr>
          <a:xfrm>
            <a:off x="1993900" y="6396335"/>
            <a:ext cx="2166795"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i="0" u="none" strike="noStrike" cap="none" baseline="0">
                <a:solidFill>
                  <a:schemeClr val="dk1"/>
                </a:solidFill>
                <a:latin typeface="Calibri"/>
                <a:ea typeface="Calibri"/>
                <a:cs typeface="Calibri"/>
                <a:sym typeface="Calibri"/>
              </a:rPr>
              <a:t>Julie Byrne</a:t>
            </a:r>
          </a:p>
        </p:txBody>
      </p:sp>
      <p:pic>
        <p:nvPicPr>
          <p:cNvPr id="235" name="Shape 235"/>
          <p:cNvPicPr preferRelativeResize="0"/>
          <p:nvPr/>
        </p:nvPicPr>
        <p:blipFill rotWithShape="1">
          <a:blip r:embed="rId3">
            <a:alphaModFix/>
          </a:blip>
          <a:srcRect/>
          <a:stretch/>
        </p:blipFill>
        <p:spPr>
          <a:xfrm>
            <a:off x="1993900" y="0"/>
            <a:ext cx="5143499" cy="6858000"/>
          </a:xfrm>
          <a:prstGeom prst="rect">
            <a:avLst/>
          </a:prstGeom>
          <a:noFill/>
          <a:ln>
            <a:noFill/>
          </a:ln>
        </p:spPr>
      </p:pic>
      <p:sp>
        <p:nvSpPr>
          <p:cNvPr id="236" name="Shape 236"/>
          <p:cNvSpPr txBox="1"/>
          <p:nvPr/>
        </p:nvSpPr>
        <p:spPr>
          <a:xfrm>
            <a:off x="1993900" y="6396325"/>
            <a:ext cx="3181500" cy="4616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i="0" u="none" strike="noStrike" cap="none" baseline="0">
                <a:solidFill>
                  <a:schemeClr val="lt1"/>
                </a:solidFill>
                <a:latin typeface="Calibri"/>
                <a:ea typeface="Calibri"/>
                <a:cs typeface="Calibri"/>
                <a:sym typeface="Calibri"/>
              </a:rPr>
              <a:t>Julie Byrne-Wittmann</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Shape 241"/>
          <p:cNvPicPr preferRelativeResize="0"/>
          <p:nvPr/>
        </p:nvPicPr>
        <p:blipFill rotWithShape="1">
          <a:blip r:embed="rId3">
            <a:alphaModFix/>
          </a:blip>
          <a:srcRect/>
          <a:stretch/>
        </p:blipFill>
        <p:spPr>
          <a:xfrm>
            <a:off x="1993900" y="0"/>
            <a:ext cx="5143499" cy="6858000"/>
          </a:xfrm>
          <a:prstGeom prst="rect">
            <a:avLst/>
          </a:prstGeom>
          <a:noFill/>
          <a:ln>
            <a:noFill/>
          </a:ln>
        </p:spPr>
      </p:pic>
      <p:sp>
        <p:nvSpPr>
          <p:cNvPr id="242" name="Shape 242"/>
          <p:cNvSpPr txBox="1"/>
          <p:nvPr/>
        </p:nvSpPr>
        <p:spPr>
          <a:xfrm>
            <a:off x="1993900" y="6410225"/>
            <a:ext cx="3822599" cy="4616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i="0" u="none" strike="noStrike" cap="none" baseline="0">
                <a:solidFill>
                  <a:schemeClr val="dk1"/>
                </a:solidFill>
                <a:latin typeface="Calibri"/>
                <a:ea typeface="Calibri"/>
                <a:cs typeface="Calibri"/>
                <a:sym typeface="Calibri"/>
              </a:rPr>
              <a:t>Julie Byrne-Wittmann</a:t>
            </a:r>
          </a:p>
        </p:txBody>
      </p:sp>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p:nvPr/>
        </p:nvSpPr>
        <p:spPr>
          <a:xfrm>
            <a:off x="762000" y="0"/>
            <a:ext cx="8610599"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b="1" i="0" u="none" strike="noStrike" cap="none" baseline="0">
                <a:solidFill>
                  <a:srgbClr val="0D2C3E"/>
                </a:solidFill>
                <a:latin typeface="Calibri"/>
                <a:ea typeface="Calibri"/>
                <a:cs typeface="Calibri"/>
                <a:sym typeface="Calibri"/>
              </a:rPr>
              <a:t>Species Observations DO NOT Include . . .</a:t>
            </a:r>
          </a:p>
        </p:txBody>
      </p:sp>
      <p:pic>
        <p:nvPicPr>
          <p:cNvPr id="248" name="Shape 248"/>
          <p:cNvPicPr preferRelativeResize="0"/>
          <p:nvPr/>
        </p:nvPicPr>
        <p:blipFill rotWithShape="1">
          <a:blip r:embed="rId3">
            <a:alphaModFix/>
          </a:blip>
          <a:srcRect/>
          <a:stretch/>
        </p:blipFill>
        <p:spPr>
          <a:xfrm>
            <a:off x="4572000" y="3886200"/>
            <a:ext cx="2997199" cy="2717799"/>
          </a:xfrm>
          <a:prstGeom prst="rect">
            <a:avLst/>
          </a:prstGeom>
          <a:noFill/>
          <a:ln>
            <a:noFill/>
          </a:ln>
        </p:spPr>
      </p:pic>
      <p:pic>
        <p:nvPicPr>
          <p:cNvPr id="249" name="Shape 249"/>
          <p:cNvPicPr preferRelativeResize="0"/>
          <p:nvPr/>
        </p:nvPicPr>
        <p:blipFill rotWithShape="1">
          <a:blip r:embed="rId4">
            <a:alphaModFix/>
          </a:blip>
          <a:srcRect/>
          <a:stretch/>
        </p:blipFill>
        <p:spPr>
          <a:xfrm>
            <a:off x="5638800" y="990600"/>
            <a:ext cx="1231899" cy="2540000"/>
          </a:xfrm>
          <a:prstGeom prst="rect">
            <a:avLst/>
          </a:prstGeom>
          <a:noFill/>
          <a:ln>
            <a:noFill/>
          </a:ln>
        </p:spPr>
      </p:pic>
      <p:pic>
        <p:nvPicPr>
          <p:cNvPr id="250" name="Shape 250"/>
          <p:cNvPicPr preferRelativeResize="0"/>
          <p:nvPr/>
        </p:nvPicPr>
        <p:blipFill rotWithShape="1">
          <a:blip r:embed="rId5">
            <a:alphaModFix/>
          </a:blip>
          <a:srcRect/>
          <a:stretch/>
        </p:blipFill>
        <p:spPr>
          <a:xfrm>
            <a:off x="457200" y="3505200"/>
            <a:ext cx="2603499" cy="3124199"/>
          </a:xfrm>
          <a:prstGeom prst="rect">
            <a:avLst/>
          </a:prstGeom>
          <a:noFill/>
          <a:ln>
            <a:noFill/>
          </a:ln>
        </p:spPr>
      </p:pic>
      <p:pic>
        <p:nvPicPr>
          <p:cNvPr id="251" name="Shape 251"/>
          <p:cNvPicPr preferRelativeResize="0"/>
          <p:nvPr/>
        </p:nvPicPr>
        <p:blipFill rotWithShape="1">
          <a:blip r:embed="rId6">
            <a:alphaModFix/>
          </a:blip>
          <a:srcRect/>
          <a:stretch/>
        </p:blipFill>
        <p:spPr>
          <a:xfrm>
            <a:off x="2286000" y="762000"/>
            <a:ext cx="2214323" cy="2590800"/>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Shape 256"/>
          <p:cNvPicPr preferRelativeResize="0"/>
          <p:nvPr/>
        </p:nvPicPr>
        <p:blipFill rotWithShape="1">
          <a:blip r:embed="rId3">
            <a:alphaModFix/>
          </a:blip>
          <a:srcRect/>
          <a:stretch/>
        </p:blipFill>
        <p:spPr>
          <a:xfrm>
            <a:off x="0" y="2362948"/>
            <a:ext cx="9144000" cy="4495051"/>
          </a:xfrm>
          <a:prstGeom prst="rect">
            <a:avLst/>
          </a:prstGeom>
          <a:noFill/>
          <a:ln>
            <a:noFill/>
          </a:ln>
        </p:spPr>
      </p:pic>
      <p:sp>
        <p:nvSpPr>
          <p:cNvPr id="257" name="Shape 257"/>
          <p:cNvSpPr txBox="1"/>
          <p:nvPr/>
        </p:nvSpPr>
        <p:spPr>
          <a:xfrm>
            <a:off x="1940949" y="953875"/>
            <a:ext cx="6114300" cy="5847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200" b="0" i="0" u="none" strike="noStrike" cap="none" baseline="0">
                <a:solidFill>
                  <a:schemeClr val="dk1"/>
                </a:solidFill>
                <a:latin typeface="Calibri"/>
                <a:ea typeface="Calibri"/>
                <a:cs typeface="Calibri"/>
                <a:sym typeface="Calibri"/>
              </a:rPr>
              <a:t>Photo ID Verification Process</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Shape 262"/>
          <p:cNvPicPr preferRelativeResize="0"/>
          <p:nvPr/>
        </p:nvPicPr>
        <p:blipFill rotWithShape="1">
          <a:blip r:embed="rId3">
            <a:alphaModFix/>
          </a:blip>
          <a:srcRect/>
          <a:stretch/>
        </p:blipFill>
        <p:spPr>
          <a:xfrm>
            <a:off x="152400" y="304800"/>
            <a:ext cx="4978594" cy="5867400"/>
          </a:xfrm>
          <a:prstGeom prst="rect">
            <a:avLst/>
          </a:prstGeom>
          <a:noFill/>
          <a:ln w="9525" cap="sq" cmpd="sng">
            <a:solidFill>
              <a:srgbClr val="000000"/>
            </a:solidFill>
            <a:prstDash val="solid"/>
            <a:miter/>
            <a:headEnd type="none" w="med" len="med"/>
            <a:tailEnd type="none" w="med" len="med"/>
          </a:ln>
        </p:spPr>
      </p:pic>
      <p:sp>
        <p:nvSpPr>
          <p:cNvPr id="263" name="Shape 263"/>
          <p:cNvSpPr txBox="1"/>
          <p:nvPr/>
        </p:nvSpPr>
        <p:spPr>
          <a:xfrm>
            <a:off x="685800" y="5410200"/>
            <a:ext cx="4114800"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b="0" i="0" u="none" strike="noStrike" cap="none" baseline="0">
                <a:solidFill>
                  <a:schemeClr val="dk1"/>
                </a:solidFill>
                <a:latin typeface="Calibri"/>
                <a:ea typeface="Calibri"/>
                <a:cs typeface="Calibri"/>
                <a:sym typeface="Calibri"/>
              </a:rPr>
              <a:t> </a:t>
            </a:r>
            <a:r>
              <a:rPr lang="en-US" sz="3200" b="1" i="0" u="none" strike="noStrike" cap="none" baseline="0">
                <a:solidFill>
                  <a:schemeClr val="dk1"/>
                </a:solidFill>
                <a:latin typeface="Calibri"/>
                <a:ea typeface="Calibri"/>
                <a:cs typeface="Calibri"/>
                <a:sym typeface="Calibri"/>
              </a:rPr>
              <a:t>The Bay Area BioAtlas</a:t>
            </a:r>
          </a:p>
        </p:txBody>
      </p:sp>
      <p:sp>
        <p:nvSpPr>
          <p:cNvPr id="264" name="Shape 264"/>
          <p:cNvSpPr txBox="1"/>
          <p:nvPr/>
        </p:nvSpPr>
        <p:spPr>
          <a:xfrm>
            <a:off x="914400" y="6400800"/>
            <a:ext cx="678180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a:solidFill>
                  <a:schemeClr val="dk1"/>
                </a:solidFill>
                <a:latin typeface="Calibri"/>
                <a:ea typeface="Calibri"/>
                <a:cs typeface="Calibri"/>
                <a:sym typeface="Calibri"/>
              </a:rPr>
              <a:t>To view go to- </a:t>
            </a:r>
            <a:r>
              <a:rPr lang="en-US" sz="1800" b="0" i="0" u="sng" strike="noStrike" cap="none" baseline="0">
                <a:solidFill>
                  <a:schemeClr val="hlink"/>
                </a:solidFill>
                <a:latin typeface="Calibri"/>
                <a:ea typeface="Calibri"/>
                <a:cs typeface="Calibri"/>
                <a:sym typeface="Calibri"/>
                <a:hlinkClick r:id="rId4"/>
              </a:rPr>
              <a:t>http://www.bayarealands.org/take-action/bioatlas.php</a:t>
            </a:r>
          </a:p>
        </p:txBody>
      </p:sp>
      <p:sp>
        <p:nvSpPr>
          <p:cNvPr id="265" name="Shape 265"/>
          <p:cNvSpPr txBox="1"/>
          <p:nvPr/>
        </p:nvSpPr>
        <p:spPr>
          <a:xfrm>
            <a:off x="5105400" y="533400"/>
            <a:ext cx="4038599"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i="0" u="none" strike="noStrike" cap="none" baseline="0">
                <a:solidFill>
                  <a:srgbClr val="0D2C3E"/>
                </a:solidFill>
                <a:latin typeface="Calibri"/>
                <a:ea typeface="Calibri"/>
                <a:cs typeface="Calibri"/>
                <a:sym typeface="Calibri"/>
              </a:rPr>
              <a:t>Service-learning</a:t>
            </a:r>
          </a:p>
        </p:txBody>
      </p:sp>
      <p:sp>
        <p:nvSpPr>
          <p:cNvPr id="266" name="Shape 266"/>
          <p:cNvSpPr txBox="1"/>
          <p:nvPr/>
        </p:nvSpPr>
        <p:spPr>
          <a:xfrm>
            <a:off x="5257800" y="2057400"/>
            <a:ext cx="3733800" cy="310854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600" b="1" i="0" u="none" strike="noStrike" cap="none" baseline="0">
                <a:solidFill>
                  <a:schemeClr val="dk1"/>
                </a:solidFill>
                <a:latin typeface="Calibri"/>
                <a:ea typeface="Calibri"/>
                <a:cs typeface="Calibri"/>
                <a:sym typeface="Calibri"/>
              </a:rPr>
              <a:t>Generating valuable distribution data for conservationists</a:t>
            </a:r>
          </a:p>
          <a:p>
            <a:pPr marL="0" marR="0" lvl="0" indent="0" algn="l" rtl="0">
              <a:spcBef>
                <a:spcPts val="0"/>
              </a:spcBef>
              <a:buNone/>
            </a:pPr>
            <a:endParaRPr sz="1600" b="1"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600" b="1" i="0" u="none" strike="noStrike" cap="none" baseline="0">
                <a:solidFill>
                  <a:schemeClr val="dk1"/>
                </a:solidFill>
                <a:latin typeface="Calibri"/>
                <a:ea typeface="Calibri"/>
                <a:cs typeface="Calibri"/>
                <a:sym typeface="Calibri"/>
              </a:rPr>
              <a:t>Building reserve level species guides where plant &amp; animal species persist &amp; where they are absent</a:t>
            </a:r>
          </a:p>
          <a:p>
            <a:pPr marL="0" marR="0" lvl="0" indent="0" algn="l" rtl="0">
              <a:spcBef>
                <a:spcPts val="0"/>
              </a:spcBef>
              <a:buNone/>
            </a:pPr>
            <a:endParaRPr sz="1600" b="1"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600" b="1" i="0" u="none" strike="noStrike" cap="none" baseline="0">
                <a:solidFill>
                  <a:schemeClr val="dk1"/>
                </a:solidFill>
                <a:latin typeface="Calibri"/>
                <a:ea typeface="Calibri"/>
                <a:cs typeface="Calibri"/>
                <a:sym typeface="Calibri"/>
              </a:rPr>
              <a:t>A baseline for monitoring changes</a:t>
            </a:r>
          </a:p>
          <a:p>
            <a:pPr marL="0" marR="0" lvl="0" indent="0" algn="l" rtl="0">
              <a:spcBef>
                <a:spcPts val="0"/>
              </a:spcBef>
              <a:buNone/>
            </a:pPr>
            <a:endParaRPr sz="1600" b="1" i="0" u="none" strike="noStrike" cap="none" baseline="0">
              <a:solidFill>
                <a:schemeClr val="dk1"/>
              </a:solidFill>
              <a:latin typeface="Calibri"/>
              <a:ea typeface="Calibri"/>
              <a:cs typeface="Calibri"/>
              <a:sym typeface="Calibri"/>
            </a:endParaRPr>
          </a:p>
          <a:p>
            <a:pPr marL="0" marR="0" lvl="0" indent="88900" algn="l" rtl="0">
              <a:spcBef>
                <a:spcPts val="0"/>
              </a:spcBef>
              <a:buClr>
                <a:schemeClr val="dk1"/>
              </a:buClr>
              <a:buFont typeface="Calibri"/>
              <a:buNone/>
            </a:pPr>
            <a:endParaRPr sz="1400" b="1" i="0" u="none" strike="noStrike" cap="none" baseline="0">
              <a:solidFill>
                <a:schemeClr val="dk1"/>
              </a:solidFill>
              <a:latin typeface="Calibri"/>
              <a:ea typeface="Calibri"/>
              <a:cs typeface="Calibri"/>
              <a:sym typeface="Calibri"/>
            </a:endParaRPr>
          </a:p>
          <a:p>
            <a:pPr marL="0" marR="0" lvl="0" indent="0" algn="l" rtl="0">
              <a:spcBef>
                <a:spcPts val="0"/>
              </a:spcBef>
              <a:buNone/>
            </a:pPr>
            <a:endParaRPr sz="1400" b="1" i="0" u="none" strike="noStrike" cap="none" baseline="0">
              <a:solidFill>
                <a:schemeClr val="dk1"/>
              </a:solidFill>
              <a:latin typeface="Calibri"/>
              <a:ea typeface="Calibri"/>
              <a:cs typeface="Calibri"/>
              <a:sym typeface="Calibri"/>
            </a:endParaRPr>
          </a:p>
          <a:p>
            <a:pPr marL="0" marR="0" lvl="0" indent="0" algn="ctr" rtl="0">
              <a:spcBef>
                <a:spcPts val="0"/>
              </a:spcBef>
              <a:buNone/>
            </a:pPr>
            <a:endParaRPr sz="2400" b="1" i="0" u="none" strike="noStrike" cap="none" baseline="0">
              <a:solidFill>
                <a:schemeClr val="dk1"/>
              </a:solidFill>
              <a:latin typeface="Calibri"/>
              <a:ea typeface="Calibri"/>
              <a:cs typeface="Calibri"/>
              <a:sym typeface="Calibri"/>
            </a:endParaRP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p:nvPr/>
        </p:nvSpPr>
        <p:spPr>
          <a:xfrm>
            <a:off x="1295400" y="609600"/>
            <a:ext cx="6400799" cy="2616100"/>
          </a:xfrm>
          <a:prstGeom prst="rect">
            <a:avLst/>
          </a:prstGeom>
          <a:noFill/>
          <a:ln>
            <a:noFill/>
          </a:ln>
        </p:spPr>
        <p:txBody>
          <a:bodyPr lIns="91425" tIns="45700" rIns="91425" bIns="45700" anchor="t" anchorCtr="0">
            <a:noAutofit/>
          </a:bodyPr>
          <a:lstStyle/>
          <a:p>
            <a:pPr marL="0" marR="0" lvl="0" indent="0" algn="ctr" rtl="0">
              <a:spcBef>
                <a:spcPts val="0"/>
              </a:spcBef>
              <a:buNone/>
            </a:pPr>
            <a:endParaRPr sz="2000" b="0" i="0" u="none" strike="noStrike" cap="none" baseline="0">
              <a:solidFill>
                <a:schemeClr val="dk1"/>
              </a:solidFill>
              <a:latin typeface="Calibri"/>
              <a:ea typeface="Calibri"/>
              <a:cs typeface="Calibri"/>
              <a:sym typeface="Calibri"/>
            </a:endParaRPr>
          </a:p>
          <a:p>
            <a:pPr marL="0" marR="0" lvl="0" indent="0" algn="ctr" rtl="0">
              <a:spcBef>
                <a:spcPts val="0"/>
              </a:spcBef>
              <a:buNone/>
            </a:pPr>
            <a:endParaRPr sz="1800" b="1" i="0" u="none" strike="noStrike" cap="none" baseline="0">
              <a:solidFill>
                <a:schemeClr val="dk1"/>
              </a:solidFill>
              <a:latin typeface="Calibri"/>
              <a:ea typeface="Calibri"/>
              <a:cs typeface="Calibri"/>
              <a:sym typeface="Calibri"/>
            </a:endParaRPr>
          </a:p>
          <a:p>
            <a:pPr marL="0" marR="0" lvl="0" indent="0" algn="ctr" rtl="0">
              <a:spcBef>
                <a:spcPts val="0"/>
              </a:spcBef>
              <a:buClr>
                <a:schemeClr val="dk1"/>
              </a:buClr>
              <a:buSzPct val="100000"/>
              <a:buFont typeface="Calibri"/>
              <a:buChar char="o"/>
            </a:pPr>
            <a:r>
              <a:rPr lang="en-US" sz="1800" b="0" i="0" u="none" strike="noStrike" cap="none" baseline="0">
                <a:solidFill>
                  <a:schemeClr val="dk1"/>
                </a:solidFill>
                <a:latin typeface="Calibri"/>
                <a:ea typeface="Calibri"/>
                <a:cs typeface="Calibri"/>
                <a:sym typeface="Calibri"/>
              </a:rPr>
              <a:t> Explore the iNaturalist.org site</a:t>
            </a:r>
          </a:p>
          <a:p>
            <a:pPr marL="0" marR="0" lvl="0" indent="114300" algn="ctr" rtl="0">
              <a:spcBef>
                <a:spcPts val="0"/>
              </a:spcBef>
              <a:buClr>
                <a:schemeClr val="dk1"/>
              </a:buClr>
              <a:buFont typeface="Calibri"/>
              <a:buNone/>
            </a:pPr>
            <a:endParaRPr sz="1800" b="0" i="0" u="none" strike="noStrike" cap="none" baseline="0">
              <a:solidFill>
                <a:schemeClr val="dk1"/>
              </a:solidFill>
              <a:latin typeface="Calibri"/>
              <a:ea typeface="Calibri"/>
              <a:cs typeface="Calibri"/>
              <a:sym typeface="Calibri"/>
            </a:endParaRPr>
          </a:p>
          <a:p>
            <a:pPr marL="0" marR="0" lvl="0" indent="0" algn="ctr" rtl="0">
              <a:spcBef>
                <a:spcPts val="0"/>
              </a:spcBef>
              <a:buClr>
                <a:schemeClr val="dk1"/>
              </a:buClr>
              <a:buSzPct val="100000"/>
              <a:buFont typeface="Calibri"/>
              <a:buChar char="o"/>
            </a:pPr>
            <a:r>
              <a:rPr lang="en-US" sz="1800" b="0" i="0" u="none" strike="noStrike" cap="none" baseline="0">
                <a:solidFill>
                  <a:schemeClr val="dk1"/>
                </a:solidFill>
                <a:latin typeface="Calibri"/>
                <a:ea typeface="Calibri"/>
                <a:cs typeface="Calibri"/>
                <a:sym typeface="Calibri"/>
              </a:rPr>
              <a:t> Set-up your iNaturalist account</a:t>
            </a:r>
          </a:p>
          <a:p>
            <a:pPr marL="0" marR="0" lvl="0" indent="114300" algn="ctr" rtl="0">
              <a:spcBef>
                <a:spcPts val="0"/>
              </a:spcBef>
              <a:buClr>
                <a:schemeClr val="dk1"/>
              </a:buClr>
              <a:buFont typeface="Calibri"/>
              <a:buNone/>
            </a:pPr>
            <a:endParaRPr sz="1800" b="0" i="0" u="none" strike="noStrike" cap="none" baseline="0">
              <a:solidFill>
                <a:schemeClr val="dk1"/>
              </a:solidFill>
              <a:latin typeface="Calibri"/>
              <a:ea typeface="Calibri"/>
              <a:cs typeface="Calibri"/>
              <a:sym typeface="Calibri"/>
            </a:endParaRPr>
          </a:p>
          <a:p>
            <a:pPr marL="0" marR="0" lvl="0" indent="0" algn="ctr" rtl="0">
              <a:spcBef>
                <a:spcPts val="0"/>
              </a:spcBef>
              <a:buClr>
                <a:schemeClr val="dk1"/>
              </a:buClr>
              <a:buSzPct val="100000"/>
              <a:buFont typeface="Calibri"/>
              <a:buChar char="o"/>
            </a:pPr>
            <a:r>
              <a:rPr lang="en-US" sz="1800" b="0" i="0" u="none" strike="noStrike" cap="none" baseline="0">
                <a:solidFill>
                  <a:schemeClr val="dk1"/>
                </a:solidFill>
                <a:latin typeface="Calibri"/>
                <a:ea typeface="Calibri"/>
                <a:cs typeface="Calibri"/>
                <a:sym typeface="Calibri"/>
              </a:rPr>
              <a:t> Join our project</a:t>
            </a:r>
          </a:p>
          <a:p>
            <a:pPr marL="0" marR="0" lvl="0" indent="114300" algn="ctr" rtl="0">
              <a:spcBef>
                <a:spcPts val="0"/>
              </a:spcBef>
              <a:buClr>
                <a:schemeClr val="dk1"/>
              </a:buClr>
              <a:buFont typeface="Calibri"/>
              <a:buNone/>
            </a:pPr>
            <a:endParaRPr sz="1800" b="0" i="0" u="none" strike="noStrike" cap="none" baseline="0">
              <a:solidFill>
                <a:schemeClr val="dk1"/>
              </a:solidFill>
              <a:latin typeface="Calibri"/>
              <a:ea typeface="Calibri"/>
              <a:cs typeface="Calibri"/>
              <a:sym typeface="Calibri"/>
            </a:endParaRPr>
          </a:p>
          <a:p>
            <a:pPr marL="0" marR="0" lvl="0" indent="0" algn="ctr" rtl="0">
              <a:spcBef>
                <a:spcPts val="0"/>
              </a:spcBef>
              <a:buClr>
                <a:schemeClr val="dk1"/>
              </a:buClr>
              <a:buSzPct val="100000"/>
              <a:buFont typeface="Calibri"/>
              <a:buChar char="o"/>
            </a:pPr>
            <a:r>
              <a:rPr lang="en-US" sz="1800" b="0" i="0" u="none" strike="noStrike" cap="none" baseline="0">
                <a:solidFill>
                  <a:schemeClr val="dk1"/>
                </a:solidFill>
                <a:latin typeface="Calibri"/>
                <a:ea typeface="Calibri"/>
                <a:cs typeface="Calibri"/>
                <a:sym typeface="Calibri"/>
              </a:rPr>
              <a:t> If you have a Smart Phone (</a:t>
            </a:r>
            <a:r>
              <a:rPr lang="en-US" sz="1800">
                <a:solidFill>
                  <a:schemeClr val="dk1"/>
                </a:solidFill>
                <a:latin typeface="Calibri"/>
                <a:ea typeface="Calibri"/>
                <a:cs typeface="Calibri"/>
                <a:sym typeface="Calibri"/>
              </a:rPr>
              <a:t>iPhone or Android)</a:t>
            </a:r>
            <a:r>
              <a:rPr lang="en-US" sz="1800" b="0" i="0" u="none" strike="noStrike" cap="none" baseline="0">
                <a:solidFill>
                  <a:schemeClr val="dk1"/>
                </a:solidFill>
                <a:latin typeface="Calibri"/>
                <a:ea typeface="Calibri"/>
                <a:cs typeface="Calibri"/>
                <a:sym typeface="Calibri"/>
              </a:rPr>
              <a:t>, download the free iNaturalist application</a:t>
            </a:r>
          </a:p>
        </p:txBody>
      </p:sp>
      <p:pic>
        <p:nvPicPr>
          <p:cNvPr id="92" name="Shape 92"/>
          <p:cNvPicPr preferRelativeResize="0"/>
          <p:nvPr/>
        </p:nvPicPr>
        <p:blipFill rotWithShape="1">
          <a:blip r:embed="rId3">
            <a:alphaModFix/>
          </a:blip>
          <a:srcRect/>
          <a:stretch/>
        </p:blipFill>
        <p:spPr>
          <a:xfrm>
            <a:off x="457200" y="3733800"/>
            <a:ext cx="7924799" cy="2524124"/>
          </a:xfrm>
          <a:prstGeom prst="rect">
            <a:avLst/>
          </a:prstGeom>
          <a:noFill/>
          <a:ln w="9525" cap="sq" cmpd="sng">
            <a:solidFill>
              <a:srgbClr val="000000"/>
            </a:solidFill>
            <a:prstDash val="solid"/>
            <a:miter/>
            <a:headEnd type="none" w="med" len="med"/>
            <a:tailEnd type="none" w="med" len="med"/>
          </a:ln>
        </p:spPr>
      </p:pic>
      <p:sp>
        <p:nvSpPr>
          <p:cNvPr id="93" name="Shape 93"/>
          <p:cNvSpPr txBox="1"/>
          <p:nvPr/>
        </p:nvSpPr>
        <p:spPr>
          <a:xfrm>
            <a:off x="3581400" y="6324600"/>
            <a:ext cx="2057400"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sng" strike="noStrike" cap="none" baseline="0">
                <a:solidFill>
                  <a:schemeClr val="hlink"/>
                </a:solidFill>
                <a:latin typeface="Calibri"/>
                <a:ea typeface="Calibri"/>
                <a:cs typeface="Calibri"/>
                <a:sym typeface="Calibri"/>
                <a:hlinkClick r:id="rId4"/>
              </a:rPr>
              <a:t>www.inaturalist.org</a:t>
            </a:r>
          </a:p>
        </p:txBody>
      </p:sp>
      <p:sp>
        <p:nvSpPr>
          <p:cNvPr id="94" name="Shape 94"/>
          <p:cNvSpPr txBox="1"/>
          <p:nvPr/>
        </p:nvSpPr>
        <p:spPr>
          <a:xfrm>
            <a:off x="1600200" y="228600"/>
            <a:ext cx="6400799"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b="1" i="0" u="none" strike="noStrike" cap="none" baseline="0">
                <a:solidFill>
                  <a:srgbClr val="0D2C3E"/>
                </a:solidFill>
                <a:latin typeface="Calibri"/>
                <a:ea typeface="Calibri"/>
                <a:cs typeface="Calibri"/>
                <a:sym typeface="Calibri"/>
              </a:rPr>
              <a:t>Getting Started with iNaturalist</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Shape 274"/>
          <p:cNvSpPr txBox="1">
            <a:spLocks noGrp="1"/>
          </p:cNvSpPr>
          <p:nvPr>
            <p:ph type="title"/>
          </p:nvPr>
        </p:nvSpPr>
        <p:spPr>
          <a:xfrm>
            <a:off x="457200" y="2407373"/>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4400" b="1" i="0" u="none" strike="noStrike" cap="none" baseline="0">
                <a:solidFill>
                  <a:schemeClr val="dk1"/>
                </a:solidFill>
                <a:latin typeface="Calibri"/>
                <a:ea typeface="Calibri"/>
                <a:cs typeface="Calibri"/>
                <a:sym typeface="Calibri"/>
              </a:rPr>
              <a:t>Project Examples</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p:nvPr/>
        </p:nvSpPr>
        <p:spPr>
          <a:xfrm>
            <a:off x="1111367" y="0"/>
            <a:ext cx="7156331" cy="156966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i="0" u="none" strike="noStrike" cap="none" baseline="0">
                <a:solidFill>
                  <a:schemeClr val="dk1"/>
                </a:solidFill>
                <a:latin typeface="Calibri"/>
                <a:ea typeface="Calibri"/>
                <a:cs typeface="Calibri"/>
                <a:sym typeface="Calibri"/>
              </a:rPr>
              <a:t>Montgomery High School’s </a:t>
            </a:r>
          </a:p>
          <a:p>
            <a:pPr marL="0" marR="0" lvl="0" indent="0" algn="ctr" rtl="0">
              <a:spcBef>
                <a:spcPts val="0"/>
              </a:spcBef>
              <a:buSzPct val="25000"/>
              <a:buNone/>
            </a:pPr>
            <a:r>
              <a:rPr lang="en-US" sz="2400" b="1" i="0" u="none" strike="noStrike" cap="none" baseline="0">
                <a:solidFill>
                  <a:schemeClr val="dk1"/>
                </a:solidFill>
                <a:latin typeface="Calibri"/>
                <a:ea typeface="Calibri"/>
                <a:cs typeface="Calibri"/>
                <a:sym typeface="Calibri"/>
              </a:rPr>
              <a:t>Ecology Project</a:t>
            </a:r>
          </a:p>
          <a:p>
            <a:pPr marL="0" marR="0" lvl="0" indent="0" algn="ctr" rtl="0">
              <a:spcBef>
                <a:spcPts val="0"/>
              </a:spcBef>
              <a:buNone/>
            </a:pPr>
            <a:endParaRPr sz="2400" b="0" i="0" u="none" strike="noStrike" cap="none" baseline="0">
              <a:solidFill>
                <a:schemeClr val="dk1"/>
              </a:solidFill>
              <a:latin typeface="Calibri"/>
              <a:ea typeface="Calibri"/>
              <a:cs typeface="Calibri"/>
              <a:sym typeface="Calibri"/>
            </a:endParaRPr>
          </a:p>
          <a:p>
            <a:pPr marL="0" marR="0" lvl="0" indent="0" algn="ctr" rtl="0">
              <a:spcBef>
                <a:spcPts val="0"/>
              </a:spcBef>
              <a:buSzPct val="25000"/>
              <a:buNone/>
            </a:pPr>
            <a:r>
              <a:rPr lang="en-US" sz="2400" b="0" i="0" u="none" strike="noStrike" cap="none" baseline="0">
                <a:solidFill>
                  <a:schemeClr val="dk1"/>
                </a:solidFill>
                <a:latin typeface="Calibri"/>
                <a:ea typeface="Calibri"/>
                <a:cs typeface="Calibri"/>
                <a:sym typeface="Calibri"/>
              </a:rPr>
              <a:t>www.inaturalist.org</a:t>
            </a:r>
          </a:p>
        </p:txBody>
      </p:sp>
      <p:pic>
        <p:nvPicPr>
          <p:cNvPr id="280" name="Shape 280"/>
          <p:cNvPicPr preferRelativeResize="0"/>
          <p:nvPr/>
        </p:nvPicPr>
        <p:blipFill rotWithShape="1">
          <a:blip r:embed="rId3">
            <a:alphaModFix/>
          </a:blip>
          <a:srcRect/>
          <a:stretch/>
        </p:blipFill>
        <p:spPr>
          <a:xfrm>
            <a:off x="0" y="2369477"/>
            <a:ext cx="9144000" cy="4488521"/>
          </a:xfrm>
          <a:prstGeom prst="rect">
            <a:avLst/>
          </a:prstGeom>
          <a:noFill/>
          <a:ln>
            <a:noFill/>
          </a:ln>
        </p:spPr>
      </p:pic>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p:nvPr/>
        </p:nvSpPr>
        <p:spPr>
          <a:xfrm>
            <a:off x="1993900" y="6396335"/>
            <a:ext cx="1928836"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i="0" u="none" strike="noStrike" cap="none" baseline="0">
                <a:solidFill>
                  <a:schemeClr val="dk1"/>
                </a:solidFill>
                <a:latin typeface="Calibri"/>
                <a:ea typeface="Calibri"/>
                <a:cs typeface="Calibri"/>
                <a:sym typeface="Calibri"/>
              </a:rPr>
              <a:t>Julie Byrne</a:t>
            </a:r>
          </a:p>
        </p:txBody>
      </p:sp>
      <p:pic>
        <p:nvPicPr>
          <p:cNvPr id="286" name="Shape 286"/>
          <p:cNvPicPr preferRelativeResize="0"/>
          <p:nvPr/>
        </p:nvPicPr>
        <p:blipFill rotWithShape="1">
          <a:blip r:embed="rId3">
            <a:alphaModFix/>
          </a:blip>
          <a:srcRect/>
          <a:stretch/>
        </p:blipFill>
        <p:spPr>
          <a:xfrm>
            <a:off x="1993900" y="0"/>
            <a:ext cx="5143499" cy="6858000"/>
          </a:xfrm>
          <a:prstGeom prst="rect">
            <a:avLst/>
          </a:prstGeom>
          <a:noFill/>
          <a:ln>
            <a:noFill/>
          </a:ln>
        </p:spPr>
      </p:pic>
      <p:sp>
        <p:nvSpPr>
          <p:cNvPr id="287" name="Shape 287"/>
          <p:cNvSpPr txBox="1"/>
          <p:nvPr/>
        </p:nvSpPr>
        <p:spPr>
          <a:xfrm>
            <a:off x="1993900" y="6410225"/>
            <a:ext cx="3454199" cy="4616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i="0" u="none" strike="noStrike" cap="none" baseline="0">
                <a:solidFill>
                  <a:schemeClr val="lt1"/>
                </a:solidFill>
                <a:latin typeface="Calibri"/>
                <a:ea typeface="Calibri"/>
                <a:cs typeface="Calibri"/>
                <a:sym typeface="Calibri"/>
              </a:rPr>
              <a:t>Julie Byrne-Wittmann</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p:nvPr/>
        </p:nvSpPr>
        <p:spPr>
          <a:xfrm>
            <a:off x="1111367" y="0"/>
            <a:ext cx="7156331" cy="156966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i="0" u="none" strike="noStrike" cap="none" baseline="0">
                <a:solidFill>
                  <a:schemeClr val="dk1"/>
                </a:solidFill>
                <a:latin typeface="Calibri"/>
                <a:ea typeface="Calibri"/>
                <a:cs typeface="Calibri"/>
                <a:sym typeface="Calibri"/>
              </a:rPr>
              <a:t>Sonoma State University’s </a:t>
            </a:r>
          </a:p>
          <a:p>
            <a:pPr marL="0" marR="0" lvl="0" indent="0" algn="ctr" rtl="0">
              <a:spcBef>
                <a:spcPts val="0"/>
              </a:spcBef>
              <a:buSzPct val="25000"/>
              <a:buNone/>
            </a:pPr>
            <a:r>
              <a:rPr lang="en-US" sz="2400" b="1" i="0" u="none" strike="noStrike" cap="none" baseline="0">
                <a:solidFill>
                  <a:schemeClr val="dk1"/>
                </a:solidFill>
                <a:latin typeface="Calibri"/>
                <a:ea typeface="Calibri"/>
                <a:cs typeface="Calibri"/>
                <a:sym typeface="Calibri"/>
              </a:rPr>
              <a:t>Fairfield Osborn Preserve Project</a:t>
            </a:r>
          </a:p>
          <a:p>
            <a:pPr marL="0" marR="0" lvl="0" indent="0" algn="ctr" rtl="0">
              <a:spcBef>
                <a:spcPts val="0"/>
              </a:spcBef>
              <a:buNone/>
            </a:pPr>
            <a:endParaRPr sz="2400" b="0" i="0" u="none" strike="noStrike" cap="none" baseline="0">
              <a:solidFill>
                <a:schemeClr val="dk1"/>
              </a:solidFill>
              <a:latin typeface="Calibri"/>
              <a:ea typeface="Calibri"/>
              <a:cs typeface="Calibri"/>
              <a:sym typeface="Calibri"/>
            </a:endParaRPr>
          </a:p>
          <a:p>
            <a:pPr marL="0" marR="0" lvl="0" indent="0" algn="ctr" rtl="0">
              <a:spcBef>
                <a:spcPts val="0"/>
              </a:spcBef>
              <a:buSzPct val="25000"/>
              <a:buNone/>
            </a:pPr>
            <a:r>
              <a:rPr lang="en-US" sz="2400" b="0" i="0" u="none" strike="noStrike" cap="none" baseline="0">
                <a:solidFill>
                  <a:schemeClr val="dk1"/>
                </a:solidFill>
                <a:latin typeface="Calibri"/>
                <a:ea typeface="Calibri"/>
                <a:cs typeface="Calibri"/>
                <a:sym typeface="Calibri"/>
              </a:rPr>
              <a:t>www.inaturalist.org</a:t>
            </a:r>
          </a:p>
        </p:txBody>
      </p:sp>
      <p:pic>
        <p:nvPicPr>
          <p:cNvPr id="293" name="Shape 293"/>
          <p:cNvPicPr preferRelativeResize="0"/>
          <p:nvPr/>
        </p:nvPicPr>
        <p:blipFill rotWithShape="1">
          <a:blip r:embed="rId3">
            <a:alphaModFix/>
          </a:blip>
          <a:srcRect/>
          <a:stretch/>
        </p:blipFill>
        <p:spPr>
          <a:xfrm>
            <a:off x="0" y="2408006"/>
            <a:ext cx="9144000" cy="4449993"/>
          </a:xfrm>
          <a:prstGeom prst="rect">
            <a:avLst/>
          </a:prstGeom>
          <a:noFill/>
          <a:ln>
            <a:noFill/>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Shape 298"/>
          <p:cNvPicPr preferRelativeResize="0"/>
          <p:nvPr/>
        </p:nvPicPr>
        <p:blipFill rotWithShape="1">
          <a:blip r:embed="rId3">
            <a:alphaModFix/>
          </a:blip>
          <a:srcRect/>
          <a:stretch/>
        </p:blipFill>
        <p:spPr>
          <a:xfrm>
            <a:off x="2423583" y="0"/>
            <a:ext cx="5143499" cy="6858000"/>
          </a:xfrm>
          <a:prstGeom prst="rect">
            <a:avLst/>
          </a:prstGeom>
          <a:noFill/>
          <a:ln>
            <a:noFill/>
          </a:ln>
        </p:spPr>
      </p:pic>
      <p:sp>
        <p:nvSpPr>
          <p:cNvPr id="299" name="Shape 299"/>
          <p:cNvSpPr txBox="1"/>
          <p:nvPr/>
        </p:nvSpPr>
        <p:spPr>
          <a:xfrm>
            <a:off x="4614723" y="6396325"/>
            <a:ext cx="3654299" cy="4616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i="0" u="none" strike="noStrike" cap="none" baseline="0">
                <a:solidFill>
                  <a:schemeClr val="dk1"/>
                </a:solidFill>
                <a:latin typeface="Calibri"/>
                <a:ea typeface="Calibri"/>
                <a:cs typeface="Calibri"/>
                <a:sym typeface="Calibri"/>
              </a:rPr>
              <a:t>Julie Byrne-Wittmann</a:t>
            </a: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Shape 304"/>
          <p:cNvPicPr preferRelativeResize="0"/>
          <p:nvPr/>
        </p:nvPicPr>
        <p:blipFill rotWithShape="1">
          <a:blip r:embed="rId3">
            <a:alphaModFix/>
          </a:blip>
          <a:srcRect/>
          <a:stretch/>
        </p:blipFill>
        <p:spPr>
          <a:xfrm>
            <a:off x="0" y="2343710"/>
            <a:ext cx="9144000" cy="4514289"/>
          </a:xfrm>
          <a:prstGeom prst="rect">
            <a:avLst/>
          </a:prstGeom>
          <a:noFill/>
          <a:ln>
            <a:noFill/>
          </a:ln>
        </p:spPr>
      </p:pic>
      <p:sp>
        <p:nvSpPr>
          <p:cNvPr id="305" name="Shape 305"/>
          <p:cNvSpPr txBox="1"/>
          <p:nvPr/>
        </p:nvSpPr>
        <p:spPr>
          <a:xfrm>
            <a:off x="1111367" y="0"/>
            <a:ext cx="7156331" cy="156966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i="0" u="none" strike="noStrike" cap="none" baseline="0">
                <a:solidFill>
                  <a:schemeClr val="dk1"/>
                </a:solidFill>
                <a:latin typeface="Calibri"/>
                <a:ea typeface="Calibri"/>
                <a:cs typeface="Calibri"/>
                <a:sym typeface="Calibri"/>
              </a:rPr>
              <a:t>Pepperwood Preserve’s </a:t>
            </a:r>
          </a:p>
          <a:p>
            <a:pPr marL="0" marR="0" lvl="0" indent="0" algn="ctr" rtl="0">
              <a:spcBef>
                <a:spcPts val="0"/>
              </a:spcBef>
              <a:buSzPct val="25000"/>
              <a:buNone/>
            </a:pPr>
            <a:r>
              <a:rPr lang="en-US" sz="2400" b="1" i="0" u="none" strike="noStrike" cap="none" baseline="0">
                <a:solidFill>
                  <a:schemeClr val="dk1"/>
                </a:solidFill>
                <a:latin typeface="Calibri"/>
                <a:ea typeface="Calibri"/>
                <a:cs typeface="Calibri"/>
                <a:sym typeface="Calibri"/>
              </a:rPr>
              <a:t>Vital Signs Project</a:t>
            </a:r>
          </a:p>
          <a:p>
            <a:pPr marL="0" marR="0" lvl="0" indent="0" algn="ctr" rtl="0">
              <a:spcBef>
                <a:spcPts val="0"/>
              </a:spcBef>
              <a:buNone/>
            </a:pPr>
            <a:endParaRPr sz="2400" b="0" i="0" u="none" strike="noStrike" cap="none" baseline="0">
              <a:solidFill>
                <a:schemeClr val="dk1"/>
              </a:solidFill>
              <a:latin typeface="Calibri"/>
              <a:ea typeface="Calibri"/>
              <a:cs typeface="Calibri"/>
              <a:sym typeface="Calibri"/>
            </a:endParaRPr>
          </a:p>
          <a:p>
            <a:pPr marL="0" marR="0" lvl="0" indent="0" algn="ctr" rtl="0">
              <a:spcBef>
                <a:spcPts val="0"/>
              </a:spcBef>
              <a:buSzPct val="25000"/>
              <a:buNone/>
            </a:pPr>
            <a:r>
              <a:rPr lang="en-US" sz="2400" b="0" i="0" u="none" strike="noStrike" cap="none" baseline="0">
                <a:solidFill>
                  <a:schemeClr val="dk1"/>
                </a:solidFill>
                <a:latin typeface="Calibri"/>
                <a:ea typeface="Calibri"/>
                <a:cs typeface="Calibri"/>
                <a:sym typeface="Calibri"/>
              </a:rPr>
              <a:t>www.inaturalist.org</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Shape 310"/>
          <p:cNvPicPr preferRelativeResize="0"/>
          <p:nvPr/>
        </p:nvPicPr>
        <p:blipFill rotWithShape="1">
          <a:blip r:embed="rId3">
            <a:alphaModFix/>
          </a:blip>
          <a:srcRect/>
          <a:stretch/>
        </p:blipFill>
        <p:spPr>
          <a:xfrm>
            <a:off x="-12715" y="0"/>
            <a:ext cx="9144000" cy="6059570"/>
          </a:xfrm>
          <a:prstGeom prst="rect">
            <a:avLst/>
          </a:prstGeom>
          <a:noFill/>
          <a:ln>
            <a:noFill/>
          </a:ln>
        </p:spPr>
      </p:pic>
      <p:sp>
        <p:nvSpPr>
          <p:cNvPr id="311" name="Shape 311"/>
          <p:cNvSpPr txBox="1"/>
          <p:nvPr/>
        </p:nvSpPr>
        <p:spPr>
          <a:xfrm>
            <a:off x="-12715" y="6046769"/>
            <a:ext cx="4131696"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0" i="0" u="none" strike="noStrike" cap="none" baseline="0">
                <a:solidFill>
                  <a:schemeClr val="dk1"/>
                </a:solidFill>
                <a:latin typeface="Calibri"/>
                <a:ea typeface="Calibri"/>
                <a:cs typeface="Calibri"/>
                <a:sym typeface="Calibri"/>
              </a:rPr>
              <a:t>Greg Damron    www.wildvinestudios.com</a:t>
            </a:r>
          </a:p>
        </p:txBody>
      </p:sp>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grpSp>
        <p:nvGrpSpPr>
          <p:cNvPr id="102" name="Shape 102"/>
          <p:cNvGrpSpPr/>
          <p:nvPr/>
        </p:nvGrpSpPr>
        <p:grpSpPr>
          <a:xfrm>
            <a:off x="381000" y="1676399"/>
            <a:ext cx="1219200" cy="2133599"/>
            <a:chOff x="2667000" y="1828800"/>
            <a:chExt cx="2590800" cy="4190999"/>
          </a:xfrm>
        </p:grpSpPr>
        <p:sp>
          <p:nvSpPr>
            <p:cNvPr id="103" name="Shape 103"/>
            <p:cNvSpPr/>
            <p:nvPr/>
          </p:nvSpPr>
          <p:spPr>
            <a:xfrm>
              <a:off x="2667000" y="1828800"/>
              <a:ext cx="2590800" cy="4190999"/>
            </a:xfrm>
            <a:prstGeom prst="rect">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pic>
          <p:nvPicPr>
            <p:cNvPr id="104" name="Shape 104"/>
            <p:cNvPicPr preferRelativeResize="0"/>
            <p:nvPr/>
          </p:nvPicPr>
          <p:blipFill rotWithShape="1">
            <a:blip r:embed="rId3">
              <a:alphaModFix/>
            </a:blip>
            <a:srcRect/>
            <a:stretch/>
          </p:blipFill>
          <p:spPr>
            <a:xfrm>
              <a:off x="2895600" y="1981200"/>
              <a:ext cx="2133599" cy="3894463"/>
            </a:xfrm>
            <a:prstGeom prst="rect">
              <a:avLst/>
            </a:prstGeom>
            <a:noFill/>
            <a:ln>
              <a:noFill/>
            </a:ln>
          </p:spPr>
        </p:pic>
      </p:grpSp>
      <p:sp>
        <p:nvSpPr>
          <p:cNvPr id="105" name="Shape 105"/>
          <p:cNvSpPr txBox="1"/>
          <p:nvPr/>
        </p:nvSpPr>
        <p:spPr>
          <a:xfrm>
            <a:off x="381000" y="3886200"/>
            <a:ext cx="1219199"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0" i="0" u="none" strike="noStrike" cap="none" baseline="0">
                <a:solidFill>
                  <a:schemeClr val="dk1"/>
                </a:solidFill>
                <a:latin typeface="Calibri"/>
                <a:ea typeface="Calibri"/>
                <a:cs typeface="Calibri"/>
                <a:sym typeface="Calibri"/>
              </a:rPr>
              <a:t>iPhone</a:t>
            </a:r>
          </a:p>
        </p:txBody>
      </p:sp>
      <p:sp>
        <p:nvSpPr>
          <p:cNvPr id="106" name="Shape 106"/>
          <p:cNvSpPr txBox="1"/>
          <p:nvPr/>
        </p:nvSpPr>
        <p:spPr>
          <a:xfrm>
            <a:off x="5181600" y="3733800"/>
            <a:ext cx="2819400"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0" i="0" u="none" strike="noStrike" cap="none" baseline="0">
                <a:solidFill>
                  <a:schemeClr val="dk1"/>
                </a:solidFill>
                <a:latin typeface="Calibri"/>
                <a:ea typeface="Calibri"/>
                <a:cs typeface="Calibri"/>
                <a:sym typeface="Calibri"/>
              </a:rPr>
              <a:t>Digital Camera + GPS </a:t>
            </a:r>
          </a:p>
        </p:txBody>
      </p:sp>
      <p:sp>
        <p:nvSpPr>
          <p:cNvPr id="107" name="Shape 107"/>
          <p:cNvSpPr txBox="1"/>
          <p:nvPr/>
        </p:nvSpPr>
        <p:spPr>
          <a:xfrm>
            <a:off x="3657600" y="2514600"/>
            <a:ext cx="685799"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1" i="0" u="none" strike="noStrike" cap="none" baseline="0">
                <a:solidFill>
                  <a:schemeClr val="dk1"/>
                </a:solidFill>
                <a:latin typeface="Calibri"/>
                <a:ea typeface="Calibri"/>
                <a:cs typeface="Calibri"/>
                <a:sym typeface="Calibri"/>
              </a:rPr>
              <a:t>OR</a:t>
            </a:r>
          </a:p>
        </p:txBody>
      </p:sp>
      <p:grpSp>
        <p:nvGrpSpPr>
          <p:cNvPr id="108" name="Shape 108"/>
          <p:cNvGrpSpPr/>
          <p:nvPr/>
        </p:nvGrpSpPr>
        <p:grpSpPr>
          <a:xfrm>
            <a:off x="4419600" y="1371600"/>
            <a:ext cx="4267199" cy="2286000"/>
            <a:chOff x="3886200" y="1524000"/>
            <a:chExt cx="4267199" cy="2286000"/>
          </a:xfrm>
        </p:grpSpPr>
        <p:sp>
          <p:nvSpPr>
            <p:cNvPr id="109" name="Shape 109"/>
            <p:cNvSpPr/>
            <p:nvPr/>
          </p:nvSpPr>
          <p:spPr>
            <a:xfrm>
              <a:off x="3886200" y="1524000"/>
              <a:ext cx="4267199" cy="2286000"/>
            </a:xfrm>
            <a:prstGeom prst="rect">
              <a:avLst/>
            </a:prstGeom>
            <a:solidFill>
              <a:schemeClr val="lt1"/>
            </a:solidFill>
            <a:ln w="9525"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pic>
          <p:nvPicPr>
            <p:cNvPr id="110" name="Shape 110"/>
            <p:cNvPicPr preferRelativeResize="0"/>
            <p:nvPr/>
          </p:nvPicPr>
          <p:blipFill rotWithShape="1">
            <a:blip r:embed="rId4">
              <a:alphaModFix/>
            </a:blip>
            <a:srcRect/>
            <a:stretch/>
          </p:blipFill>
          <p:spPr>
            <a:xfrm>
              <a:off x="4114800" y="1981200"/>
              <a:ext cx="2209799" cy="1347978"/>
            </a:xfrm>
            <a:prstGeom prst="rect">
              <a:avLst/>
            </a:prstGeom>
            <a:noFill/>
            <a:ln>
              <a:noFill/>
            </a:ln>
          </p:spPr>
        </p:pic>
        <p:pic>
          <p:nvPicPr>
            <p:cNvPr id="111" name="Shape 111"/>
            <p:cNvPicPr preferRelativeResize="0"/>
            <p:nvPr/>
          </p:nvPicPr>
          <p:blipFill rotWithShape="1">
            <a:blip r:embed="rId5">
              <a:alphaModFix/>
            </a:blip>
            <a:srcRect/>
            <a:stretch/>
          </p:blipFill>
          <p:spPr>
            <a:xfrm>
              <a:off x="6781800" y="1600200"/>
              <a:ext cx="1018307" cy="2057400"/>
            </a:xfrm>
            <a:prstGeom prst="rect">
              <a:avLst/>
            </a:prstGeom>
            <a:noFill/>
            <a:ln>
              <a:noFill/>
            </a:ln>
          </p:spPr>
        </p:pic>
      </p:grpSp>
      <p:pic>
        <p:nvPicPr>
          <p:cNvPr id="112" name="Shape 112"/>
          <p:cNvPicPr preferRelativeResize="0"/>
          <p:nvPr/>
        </p:nvPicPr>
        <p:blipFill rotWithShape="1">
          <a:blip r:embed="rId6">
            <a:alphaModFix/>
          </a:blip>
          <a:srcRect/>
          <a:stretch/>
        </p:blipFill>
        <p:spPr>
          <a:xfrm>
            <a:off x="1828800" y="1981200"/>
            <a:ext cx="1752600" cy="1492840"/>
          </a:xfrm>
          <a:prstGeom prst="rect">
            <a:avLst/>
          </a:prstGeom>
          <a:noFill/>
          <a:ln w="12700" cap="sq" cmpd="sng">
            <a:solidFill>
              <a:srgbClr val="000000"/>
            </a:solidFill>
            <a:prstDash val="solid"/>
            <a:miter/>
            <a:headEnd type="none" w="med" len="med"/>
            <a:tailEnd type="none" w="med" len="med"/>
          </a:ln>
        </p:spPr>
      </p:pic>
      <p:sp>
        <p:nvSpPr>
          <p:cNvPr id="113" name="Shape 113"/>
          <p:cNvSpPr txBox="1"/>
          <p:nvPr/>
        </p:nvSpPr>
        <p:spPr>
          <a:xfrm>
            <a:off x="1676400" y="3505200"/>
            <a:ext cx="2057400"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b="0" i="0" u="none" strike="noStrike" cap="none" baseline="0">
                <a:solidFill>
                  <a:schemeClr val="dk1"/>
                </a:solidFill>
                <a:latin typeface="Calibri"/>
                <a:ea typeface="Calibri"/>
                <a:cs typeface="Calibri"/>
                <a:sym typeface="Calibri"/>
              </a:rPr>
              <a:t>Android Phone</a:t>
            </a:r>
          </a:p>
        </p:txBody>
      </p:sp>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Shape 121"/>
          <p:cNvPicPr preferRelativeResize="0"/>
          <p:nvPr/>
        </p:nvPicPr>
        <p:blipFill rotWithShape="1">
          <a:blip r:embed="rId3">
            <a:alphaModFix/>
          </a:blip>
          <a:srcRect l="1666" t="13333" r="3333" b="4443"/>
          <a:stretch/>
        </p:blipFill>
        <p:spPr>
          <a:xfrm>
            <a:off x="5867400" y="1295400"/>
            <a:ext cx="3052118" cy="3962399"/>
          </a:xfrm>
          <a:prstGeom prst="rect">
            <a:avLst/>
          </a:prstGeom>
          <a:noFill/>
          <a:ln w="9525" cap="sq" cmpd="sng">
            <a:solidFill>
              <a:srgbClr val="000000"/>
            </a:solidFill>
            <a:prstDash val="solid"/>
            <a:miter/>
            <a:headEnd type="none" w="med" len="med"/>
            <a:tailEnd type="none" w="med" len="med"/>
          </a:ln>
        </p:spPr>
      </p:pic>
      <p:pic>
        <p:nvPicPr>
          <p:cNvPr id="122" name="Shape 122"/>
          <p:cNvPicPr preferRelativeResize="0"/>
          <p:nvPr/>
        </p:nvPicPr>
        <p:blipFill rotWithShape="1">
          <a:blip r:embed="rId4">
            <a:alphaModFix/>
          </a:blip>
          <a:srcRect/>
          <a:stretch/>
        </p:blipFill>
        <p:spPr>
          <a:xfrm>
            <a:off x="3352800" y="0"/>
            <a:ext cx="2895600" cy="538580"/>
          </a:xfrm>
          <a:prstGeom prst="rect">
            <a:avLst/>
          </a:prstGeom>
          <a:noFill/>
          <a:ln>
            <a:noFill/>
          </a:ln>
        </p:spPr>
      </p:pic>
      <p:pic>
        <p:nvPicPr>
          <p:cNvPr id="123" name="Shape 123"/>
          <p:cNvPicPr preferRelativeResize="0"/>
          <p:nvPr/>
        </p:nvPicPr>
        <p:blipFill rotWithShape="1">
          <a:blip r:embed="rId5">
            <a:alphaModFix/>
          </a:blip>
          <a:srcRect/>
          <a:stretch/>
        </p:blipFill>
        <p:spPr>
          <a:xfrm>
            <a:off x="228600" y="685800"/>
            <a:ext cx="5333999" cy="5333999"/>
          </a:xfrm>
          <a:prstGeom prst="rect">
            <a:avLst/>
          </a:prstGeom>
          <a:noFill/>
          <a:ln w="9525" cap="sq" cmpd="sng">
            <a:solidFill>
              <a:srgbClr val="000000"/>
            </a:solidFill>
            <a:prstDash val="solid"/>
            <a:miter/>
            <a:headEnd type="none" w="med" len="med"/>
            <a:tailEnd type="none" w="med" len="med"/>
          </a:ln>
        </p:spPr>
      </p:pic>
      <p:sp>
        <p:nvSpPr>
          <p:cNvPr id="124" name="Shape 124"/>
          <p:cNvSpPr/>
          <p:nvPr/>
        </p:nvSpPr>
        <p:spPr>
          <a:xfrm>
            <a:off x="990600" y="6096000"/>
            <a:ext cx="7543800"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1" i="0" u="none" strike="noStrike" cap="none" baseline="0">
                <a:solidFill>
                  <a:srgbClr val="0D2C3E"/>
                </a:solidFill>
                <a:latin typeface="Calibri"/>
                <a:ea typeface="Calibri"/>
                <a:cs typeface="Calibri"/>
                <a:sym typeface="Calibri"/>
              </a:rPr>
              <a:t>A social network launched in 2011 for naturalists to store, share and map photographic species observations</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Shape 132"/>
          <p:cNvPicPr preferRelativeResize="0"/>
          <p:nvPr/>
        </p:nvPicPr>
        <p:blipFill rotWithShape="1">
          <a:blip r:embed="rId3">
            <a:alphaModFix/>
          </a:blip>
          <a:srcRect/>
          <a:stretch/>
        </p:blipFill>
        <p:spPr>
          <a:xfrm>
            <a:off x="3352800" y="2057400"/>
            <a:ext cx="3105150" cy="4140199"/>
          </a:xfrm>
          <a:prstGeom prst="rect">
            <a:avLst/>
          </a:prstGeom>
          <a:noFill/>
          <a:ln>
            <a:noFill/>
          </a:ln>
        </p:spPr>
      </p:pic>
      <p:sp>
        <p:nvSpPr>
          <p:cNvPr id="133" name="Shape 133"/>
          <p:cNvSpPr txBox="1"/>
          <p:nvPr/>
        </p:nvSpPr>
        <p:spPr>
          <a:xfrm>
            <a:off x="228600" y="6211669"/>
            <a:ext cx="8686800"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1" i="1" u="none" strike="noStrike" cap="none" baseline="0">
                <a:solidFill>
                  <a:srgbClr val="0D2C3E"/>
                </a:solidFill>
                <a:latin typeface="Calibri"/>
                <a:ea typeface="Calibri"/>
                <a:cs typeface="Calibri"/>
                <a:sym typeface="Calibri"/>
              </a:rPr>
              <a:t>Collecting the information we need to influence conservation and habitat goals,  while immersing volunteers, students, and nature enthusiasts into the scientific process</a:t>
            </a:r>
          </a:p>
        </p:txBody>
      </p:sp>
      <p:pic>
        <p:nvPicPr>
          <p:cNvPr id="134" name="Shape 134"/>
          <p:cNvPicPr preferRelativeResize="0"/>
          <p:nvPr/>
        </p:nvPicPr>
        <p:blipFill rotWithShape="1">
          <a:blip r:embed="rId4">
            <a:alphaModFix/>
          </a:blip>
          <a:srcRect/>
          <a:stretch/>
        </p:blipFill>
        <p:spPr>
          <a:xfrm>
            <a:off x="-62862" y="454875"/>
            <a:ext cx="4240499" cy="2819400"/>
          </a:xfrm>
          <a:prstGeom prst="rect">
            <a:avLst/>
          </a:prstGeom>
          <a:noFill/>
          <a:ln>
            <a:noFill/>
          </a:ln>
        </p:spPr>
      </p:pic>
      <p:sp>
        <p:nvSpPr>
          <p:cNvPr id="135" name="Shape 135"/>
          <p:cNvSpPr txBox="1"/>
          <p:nvPr/>
        </p:nvSpPr>
        <p:spPr>
          <a:xfrm>
            <a:off x="0" y="3314975"/>
            <a:ext cx="3024600" cy="4001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i="0" u="none" strike="noStrike" cap="none" baseline="0">
                <a:solidFill>
                  <a:schemeClr val="dk1"/>
                </a:solidFill>
                <a:latin typeface="Calibri"/>
                <a:ea typeface="Calibri"/>
                <a:cs typeface="Calibri"/>
                <a:sym typeface="Calibri"/>
              </a:rPr>
              <a:t>students &amp; children</a:t>
            </a:r>
          </a:p>
        </p:txBody>
      </p:sp>
      <p:sp>
        <p:nvSpPr>
          <p:cNvPr id="136" name="Shape 136"/>
          <p:cNvSpPr txBox="1"/>
          <p:nvPr/>
        </p:nvSpPr>
        <p:spPr>
          <a:xfrm>
            <a:off x="4343400" y="4648200"/>
            <a:ext cx="1371599"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b="1" i="0" u="none" strike="noStrike" cap="none" baseline="0">
                <a:solidFill>
                  <a:schemeClr val="dk1"/>
                </a:solidFill>
                <a:latin typeface="Calibri"/>
                <a:ea typeface="Calibri"/>
                <a:cs typeface="Calibri"/>
                <a:sym typeface="Calibri"/>
              </a:rPr>
              <a:t>educators</a:t>
            </a:r>
          </a:p>
        </p:txBody>
      </p:sp>
      <p:pic>
        <p:nvPicPr>
          <p:cNvPr id="137" name="Shape 137"/>
          <p:cNvPicPr preferRelativeResize="0"/>
          <p:nvPr/>
        </p:nvPicPr>
        <p:blipFill rotWithShape="1">
          <a:blip r:embed="rId5">
            <a:alphaModFix/>
          </a:blip>
          <a:srcRect/>
          <a:stretch/>
        </p:blipFill>
        <p:spPr>
          <a:xfrm>
            <a:off x="5220900" y="454875"/>
            <a:ext cx="3883800" cy="2599799"/>
          </a:xfrm>
          <a:prstGeom prst="rect">
            <a:avLst/>
          </a:prstGeom>
          <a:noFill/>
          <a:ln>
            <a:noFill/>
          </a:ln>
        </p:spPr>
      </p:pic>
      <p:sp>
        <p:nvSpPr>
          <p:cNvPr id="138" name="Shape 138"/>
          <p:cNvSpPr txBox="1"/>
          <p:nvPr/>
        </p:nvSpPr>
        <p:spPr>
          <a:xfrm>
            <a:off x="5638800" y="3079912"/>
            <a:ext cx="3505200" cy="7080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2000" b="1" i="0" u="none" strike="noStrike" cap="none" baseline="0">
                <a:solidFill>
                  <a:schemeClr val="dk1"/>
                </a:solidFill>
                <a:latin typeface="Calibri"/>
                <a:ea typeface="Calibri"/>
                <a:cs typeface="Calibri"/>
                <a:sym typeface="Calibri"/>
              </a:rPr>
              <a:t>scientists, land managers, regional experts</a:t>
            </a:r>
          </a:p>
        </p:txBody>
      </p:sp>
      <p:pic>
        <p:nvPicPr>
          <p:cNvPr id="139" name="Shape 139"/>
          <p:cNvPicPr preferRelativeResize="0"/>
          <p:nvPr/>
        </p:nvPicPr>
        <p:blipFill rotWithShape="1">
          <a:blip r:embed="rId6">
            <a:alphaModFix/>
          </a:blip>
          <a:srcRect/>
          <a:stretch/>
        </p:blipFill>
        <p:spPr>
          <a:xfrm>
            <a:off x="0" y="3755875"/>
            <a:ext cx="3429000" cy="2571600"/>
          </a:xfrm>
          <a:prstGeom prst="rect">
            <a:avLst/>
          </a:prstGeom>
          <a:noFill/>
          <a:ln>
            <a:noFill/>
          </a:ln>
        </p:spPr>
      </p:pic>
      <p:sp>
        <p:nvSpPr>
          <p:cNvPr id="140" name="Shape 140"/>
          <p:cNvSpPr txBox="1"/>
          <p:nvPr/>
        </p:nvSpPr>
        <p:spPr>
          <a:xfrm>
            <a:off x="745425" y="5562587"/>
            <a:ext cx="2133599" cy="7080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b="1" i="0" u="none" strike="noStrike" cap="none" baseline="0">
                <a:solidFill>
                  <a:schemeClr val="dk1"/>
                </a:solidFill>
                <a:latin typeface="Calibri"/>
                <a:ea typeface="Calibri"/>
                <a:cs typeface="Calibri"/>
                <a:sym typeface="Calibri"/>
              </a:rPr>
              <a:t>stewards, interns, volunteers</a:t>
            </a:r>
          </a:p>
        </p:txBody>
      </p:sp>
      <p:pic>
        <p:nvPicPr>
          <p:cNvPr id="141" name="Shape 141"/>
          <p:cNvPicPr preferRelativeResize="0"/>
          <p:nvPr/>
        </p:nvPicPr>
        <p:blipFill rotWithShape="1">
          <a:blip r:embed="rId7">
            <a:alphaModFix/>
          </a:blip>
          <a:srcRect/>
          <a:stretch/>
        </p:blipFill>
        <p:spPr>
          <a:xfrm>
            <a:off x="5867400" y="3813025"/>
            <a:ext cx="3276600" cy="2457300"/>
          </a:xfrm>
          <a:prstGeom prst="rect">
            <a:avLst/>
          </a:prstGeom>
          <a:noFill/>
          <a:ln>
            <a:noFill/>
          </a:ln>
        </p:spPr>
      </p:pic>
      <p:sp>
        <p:nvSpPr>
          <p:cNvPr id="142" name="Shape 142"/>
          <p:cNvSpPr txBox="1"/>
          <p:nvPr/>
        </p:nvSpPr>
        <p:spPr>
          <a:xfrm>
            <a:off x="6324600" y="5562600"/>
            <a:ext cx="2590800" cy="7080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b="1" i="0" u="none" strike="noStrike" cap="none" baseline="0">
                <a:solidFill>
                  <a:schemeClr val="dk1"/>
                </a:solidFill>
                <a:latin typeface="Calibri"/>
                <a:ea typeface="Calibri"/>
                <a:cs typeface="Calibri"/>
                <a:sym typeface="Calibri"/>
              </a:rPr>
              <a:t>naturalists &amp; nature enthusiasts</a:t>
            </a:r>
          </a:p>
        </p:txBody>
      </p:sp>
      <p:sp>
        <p:nvSpPr>
          <p:cNvPr id="143" name="Shape 143"/>
          <p:cNvSpPr txBox="1"/>
          <p:nvPr/>
        </p:nvSpPr>
        <p:spPr>
          <a:xfrm>
            <a:off x="2514600" y="0"/>
            <a:ext cx="472440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baseline="0">
                <a:solidFill>
                  <a:srgbClr val="0D2C3E"/>
                </a:solidFill>
                <a:latin typeface="Calibri"/>
                <a:ea typeface="Calibri"/>
                <a:cs typeface="Calibri"/>
                <a:sym typeface="Calibri"/>
              </a:rPr>
              <a:t>Who can Use  iNaturalist.org?</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p:nvPr/>
        </p:nvSpPr>
        <p:spPr>
          <a:xfrm>
            <a:off x="1143000" y="762000"/>
            <a:ext cx="1066799" cy="40010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b="1" i="0" u="none" strike="noStrike" cap="none" baseline="0">
                <a:solidFill>
                  <a:schemeClr val="dk1"/>
                </a:solidFill>
                <a:latin typeface="Calibri"/>
                <a:ea typeface="Calibri"/>
                <a:cs typeface="Calibri"/>
                <a:sym typeface="Calibri"/>
              </a:rPr>
              <a:t>WHO</a:t>
            </a:r>
          </a:p>
        </p:txBody>
      </p:sp>
      <p:sp>
        <p:nvSpPr>
          <p:cNvPr id="152" name="Shape 152"/>
          <p:cNvSpPr txBox="1"/>
          <p:nvPr/>
        </p:nvSpPr>
        <p:spPr>
          <a:xfrm>
            <a:off x="1447800" y="3505200"/>
            <a:ext cx="1143000" cy="40010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2000" b="1" i="0" u="none" strike="noStrike" cap="none" baseline="0">
                <a:solidFill>
                  <a:schemeClr val="dk1"/>
                </a:solidFill>
                <a:latin typeface="Calibri"/>
                <a:ea typeface="Calibri"/>
                <a:cs typeface="Calibri"/>
                <a:sym typeface="Calibri"/>
              </a:rPr>
              <a:t>WHERE</a:t>
            </a:r>
          </a:p>
        </p:txBody>
      </p:sp>
      <p:sp>
        <p:nvSpPr>
          <p:cNvPr id="153" name="Shape 153"/>
          <p:cNvSpPr txBox="1"/>
          <p:nvPr/>
        </p:nvSpPr>
        <p:spPr>
          <a:xfrm>
            <a:off x="6858000" y="1447800"/>
            <a:ext cx="990599" cy="40010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2000" b="1" i="0" u="none" strike="noStrike" cap="none" baseline="0">
                <a:solidFill>
                  <a:schemeClr val="dk1"/>
                </a:solidFill>
                <a:latin typeface="Calibri"/>
                <a:ea typeface="Calibri"/>
                <a:cs typeface="Calibri"/>
                <a:sym typeface="Calibri"/>
              </a:rPr>
              <a:t>WHEN</a:t>
            </a:r>
          </a:p>
        </p:txBody>
      </p:sp>
      <p:sp>
        <p:nvSpPr>
          <p:cNvPr id="154" name="Shape 154"/>
          <p:cNvSpPr txBox="1"/>
          <p:nvPr/>
        </p:nvSpPr>
        <p:spPr>
          <a:xfrm>
            <a:off x="4114800" y="762000"/>
            <a:ext cx="990599" cy="40010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b="1" i="0" u="none" strike="noStrike" cap="none" baseline="0">
                <a:solidFill>
                  <a:schemeClr val="dk1"/>
                </a:solidFill>
                <a:latin typeface="Calibri"/>
                <a:ea typeface="Calibri"/>
                <a:cs typeface="Calibri"/>
                <a:sym typeface="Calibri"/>
              </a:rPr>
              <a:t>WHAT</a:t>
            </a:r>
          </a:p>
        </p:txBody>
      </p:sp>
      <p:sp>
        <p:nvSpPr>
          <p:cNvPr id="155" name="Shape 155"/>
          <p:cNvSpPr txBox="1"/>
          <p:nvPr/>
        </p:nvSpPr>
        <p:spPr>
          <a:xfrm>
            <a:off x="6172200" y="2971800"/>
            <a:ext cx="990599" cy="40010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b="1" i="0" u="none" strike="noStrike" cap="none" baseline="0">
                <a:solidFill>
                  <a:schemeClr val="dk1"/>
                </a:solidFill>
                <a:latin typeface="Calibri"/>
                <a:ea typeface="Calibri"/>
                <a:cs typeface="Calibri"/>
                <a:sym typeface="Calibri"/>
              </a:rPr>
              <a:t>HOW</a:t>
            </a:r>
          </a:p>
        </p:txBody>
      </p:sp>
      <p:pic>
        <p:nvPicPr>
          <p:cNvPr id="156" name="Shape 156"/>
          <p:cNvPicPr preferRelativeResize="0"/>
          <p:nvPr/>
        </p:nvPicPr>
        <p:blipFill rotWithShape="1">
          <a:blip r:embed="rId3">
            <a:alphaModFix/>
          </a:blip>
          <a:srcRect/>
          <a:stretch/>
        </p:blipFill>
        <p:spPr>
          <a:xfrm>
            <a:off x="152400" y="1143000"/>
            <a:ext cx="2735942" cy="1828800"/>
          </a:xfrm>
          <a:prstGeom prst="rect">
            <a:avLst/>
          </a:prstGeom>
          <a:noFill/>
          <a:ln w="38100" cap="sq" cmpd="sng">
            <a:solidFill>
              <a:srgbClr val="000000"/>
            </a:solidFill>
            <a:prstDash val="solid"/>
            <a:miter/>
            <a:headEnd type="none" w="med" len="med"/>
            <a:tailEnd type="none" w="med" len="med"/>
          </a:ln>
        </p:spPr>
      </p:pic>
      <p:pic>
        <p:nvPicPr>
          <p:cNvPr id="157" name="Shape 157"/>
          <p:cNvPicPr preferRelativeResize="0"/>
          <p:nvPr/>
        </p:nvPicPr>
        <p:blipFill rotWithShape="1">
          <a:blip r:embed="rId4">
            <a:alphaModFix/>
          </a:blip>
          <a:srcRect/>
          <a:stretch/>
        </p:blipFill>
        <p:spPr>
          <a:xfrm>
            <a:off x="152400" y="3886200"/>
            <a:ext cx="3530236" cy="2804159"/>
          </a:xfrm>
          <a:prstGeom prst="rect">
            <a:avLst/>
          </a:prstGeom>
          <a:noFill/>
          <a:ln w="38100" cap="sq" cmpd="sng">
            <a:solidFill>
              <a:srgbClr val="000000"/>
            </a:solidFill>
            <a:prstDash val="solid"/>
            <a:miter/>
            <a:headEnd type="none" w="med" len="med"/>
            <a:tailEnd type="none" w="med" len="med"/>
          </a:ln>
        </p:spPr>
      </p:pic>
      <p:cxnSp>
        <p:nvCxnSpPr>
          <p:cNvPr id="158" name="Shape 158"/>
          <p:cNvCxnSpPr/>
          <p:nvPr/>
        </p:nvCxnSpPr>
        <p:spPr>
          <a:xfrm flipH="1">
            <a:off x="2133600" y="4876800"/>
            <a:ext cx="838199" cy="762000"/>
          </a:xfrm>
          <a:prstGeom prst="straightConnector1">
            <a:avLst/>
          </a:prstGeom>
          <a:noFill/>
          <a:ln w="28575" cap="flat" cmpd="sng">
            <a:solidFill>
              <a:schemeClr val="dk1"/>
            </a:solidFill>
            <a:prstDash val="solid"/>
            <a:round/>
            <a:headEnd type="none" w="med" len="med"/>
            <a:tailEnd type="stealth" w="lg" len="lg"/>
          </a:ln>
        </p:spPr>
      </p:cxnSp>
      <p:pic>
        <p:nvPicPr>
          <p:cNvPr id="159" name="Shape 159"/>
          <p:cNvPicPr preferRelativeResize="0"/>
          <p:nvPr/>
        </p:nvPicPr>
        <p:blipFill rotWithShape="1">
          <a:blip r:embed="rId5">
            <a:alphaModFix/>
          </a:blip>
          <a:srcRect/>
          <a:stretch/>
        </p:blipFill>
        <p:spPr>
          <a:xfrm>
            <a:off x="5943600" y="1847909"/>
            <a:ext cx="3048000" cy="579119"/>
          </a:xfrm>
          <a:prstGeom prst="rect">
            <a:avLst/>
          </a:prstGeom>
          <a:noFill/>
          <a:ln w="38100" cap="sq" cmpd="sng">
            <a:solidFill>
              <a:srgbClr val="000000"/>
            </a:solidFill>
            <a:prstDash val="solid"/>
            <a:miter/>
            <a:headEnd type="none" w="med" len="med"/>
            <a:tailEnd type="none" w="med" len="med"/>
          </a:ln>
        </p:spPr>
      </p:pic>
      <p:pic>
        <p:nvPicPr>
          <p:cNvPr id="160" name="Shape 160"/>
          <p:cNvPicPr preferRelativeResize="0"/>
          <p:nvPr/>
        </p:nvPicPr>
        <p:blipFill rotWithShape="1">
          <a:blip r:embed="rId6">
            <a:alphaModFix/>
          </a:blip>
          <a:srcRect/>
          <a:stretch/>
        </p:blipFill>
        <p:spPr>
          <a:xfrm>
            <a:off x="4267200" y="3352800"/>
            <a:ext cx="4572000" cy="3334870"/>
          </a:xfrm>
          <a:prstGeom prst="rect">
            <a:avLst/>
          </a:prstGeom>
          <a:noFill/>
          <a:ln w="38100" cap="sq" cmpd="sng">
            <a:solidFill>
              <a:srgbClr val="000000"/>
            </a:solidFill>
            <a:prstDash val="solid"/>
            <a:miter/>
            <a:headEnd type="none" w="med" len="med"/>
            <a:tailEnd type="none" w="med" len="med"/>
          </a:ln>
        </p:spPr>
      </p:pic>
      <p:sp>
        <p:nvSpPr>
          <p:cNvPr id="161" name="Shape 161"/>
          <p:cNvSpPr txBox="1"/>
          <p:nvPr/>
        </p:nvSpPr>
        <p:spPr>
          <a:xfrm>
            <a:off x="2209799" y="152400"/>
            <a:ext cx="5269089"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i="0" u="none" strike="noStrike" cap="none" baseline="0">
                <a:solidFill>
                  <a:srgbClr val="0D2C3E"/>
                </a:solidFill>
                <a:latin typeface="Calibri"/>
                <a:ea typeface="Calibri"/>
                <a:cs typeface="Calibri"/>
                <a:sym typeface="Calibri"/>
              </a:rPr>
              <a:t>How Does iNaturalist Work?</a:t>
            </a:r>
          </a:p>
        </p:txBody>
      </p:sp>
      <p:pic>
        <p:nvPicPr>
          <p:cNvPr id="162" name="Shape 162"/>
          <p:cNvPicPr preferRelativeResize="0"/>
          <p:nvPr/>
        </p:nvPicPr>
        <p:blipFill rotWithShape="1">
          <a:blip r:embed="rId7">
            <a:alphaModFix/>
          </a:blip>
          <a:srcRect/>
          <a:stretch/>
        </p:blipFill>
        <p:spPr>
          <a:xfrm>
            <a:off x="3200400" y="1152862"/>
            <a:ext cx="2597243" cy="1947933"/>
          </a:xfrm>
          <a:prstGeom prst="rect">
            <a:avLst/>
          </a:prstGeom>
          <a:noFill/>
          <a:ln>
            <a:noFill/>
          </a:ln>
        </p:spPr>
      </p:pic>
      <p:sp>
        <p:nvSpPr>
          <p:cNvPr id="163" name="Shape 163"/>
          <p:cNvSpPr txBox="1"/>
          <p:nvPr/>
        </p:nvSpPr>
        <p:spPr>
          <a:xfrm>
            <a:off x="3200400" y="2833325"/>
            <a:ext cx="2151300" cy="2768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Julie Byrne-Wittmann</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p:nvPr/>
        </p:nvSpPr>
        <p:spPr>
          <a:xfrm>
            <a:off x="685800" y="0"/>
            <a:ext cx="8229600"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i="0" u="none" strike="noStrike" cap="none" baseline="0">
                <a:solidFill>
                  <a:srgbClr val="0D2C3E"/>
                </a:solidFill>
                <a:latin typeface="Calibri"/>
                <a:ea typeface="Calibri"/>
                <a:cs typeface="Calibri"/>
                <a:sym typeface="Calibri"/>
              </a:rPr>
              <a:t>Why Are Species Observations Important?</a:t>
            </a:r>
          </a:p>
        </p:txBody>
      </p:sp>
      <p:pic>
        <p:nvPicPr>
          <p:cNvPr id="169" name="Shape 169"/>
          <p:cNvPicPr preferRelativeResize="0"/>
          <p:nvPr/>
        </p:nvPicPr>
        <p:blipFill rotWithShape="1">
          <a:blip r:embed="rId3">
            <a:alphaModFix/>
          </a:blip>
          <a:srcRect/>
          <a:stretch/>
        </p:blipFill>
        <p:spPr>
          <a:xfrm>
            <a:off x="6976240" y="609600"/>
            <a:ext cx="2057400" cy="3440623"/>
          </a:xfrm>
          <a:prstGeom prst="rect">
            <a:avLst/>
          </a:prstGeom>
          <a:noFill/>
          <a:ln w="38100" cap="sq" cmpd="sng">
            <a:solidFill>
              <a:srgbClr val="000000"/>
            </a:solidFill>
            <a:prstDash val="solid"/>
            <a:miter/>
            <a:headEnd type="none" w="med" len="med"/>
            <a:tailEnd type="none" w="med" len="med"/>
          </a:ln>
        </p:spPr>
      </p:pic>
      <p:sp>
        <p:nvSpPr>
          <p:cNvPr id="170" name="Shape 170"/>
          <p:cNvSpPr txBox="1"/>
          <p:nvPr/>
        </p:nvSpPr>
        <p:spPr>
          <a:xfrm>
            <a:off x="4949100" y="4038600"/>
            <a:ext cx="3505200" cy="3170099"/>
          </a:xfrm>
          <a:prstGeom prst="rect">
            <a:avLst/>
          </a:prstGeom>
          <a:noFill/>
          <a:ln>
            <a:noFill/>
          </a:ln>
        </p:spPr>
        <p:txBody>
          <a:bodyPr lIns="91425" tIns="45700" rIns="91425" bIns="45700" anchor="t" anchorCtr="0">
            <a:noAutofit/>
          </a:bodyPr>
          <a:lstStyle/>
          <a:p>
            <a:pPr marL="0" marR="0" lvl="0" indent="0" algn="ctr" rtl="0">
              <a:spcBef>
                <a:spcPts val="0"/>
              </a:spcBef>
              <a:buNone/>
            </a:pPr>
            <a:endParaRPr sz="2000" b="1" i="0" u="none" strike="noStrike" cap="none" baseline="0">
              <a:solidFill>
                <a:schemeClr val="dk1"/>
              </a:solidFill>
              <a:latin typeface="Calibri"/>
              <a:ea typeface="Calibri"/>
              <a:cs typeface="Calibri"/>
              <a:sym typeface="Calibri"/>
            </a:endParaRPr>
          </a:p>
          <a:p>
            <a:pPr marL="0" marR="0" lvl="0" indent="0" algn="ctr" rtl="0">
              <a:spcBef>
                <a:spcPts val="0"/>
              </a:spcBef>
              <a:buClr>
                <a:schemeClr val="dk1"/>
              </a:buClr>
              <a:buSzPct val="100000"/>
              <a:buFont typeface="Calibri"/>
              <a:buChar char="•"/>
            </a:pPr>
            <a:r>
              <a:rPr lang="en-US" sz="2000" b="1" i="0" u="none" strike="noStrike" cap="none" baseline="0">
                <a:solidFill>
                  <a:schemeClr val="dk1"/>
                </a:solidFill>
                <a:latin typeface="Calibri"/>
                <a:ea typeface="Calibri"/>
                <a:cs typeface="Calibri"/>
                <a:sym typeface="Calibri"/>
              </a:rPr>
              <a:t>New Species &amp; Their Locations</a:t>
            </a:r>
          </a:p>
          <a:p>
            <a:pPr marL="0" marR="0" lvl="0" indent="127000" algn="ctr" rtl="0">
              <a:spcBef>
                <a:spcPts val="0"/>
              </a:spcBef>
              <a:buClr>
                <a:schemeClr val="dk1"/>
              </a:buClr>
              <a:buFont typeface="Calibri"/>
              <a:buNone/>
            </a:pPr>
            <a:endParaRPr sz="2000" b="1" i="0" u="none" strike="noStrike" cap="none" baseline="0">
              <a:solidFill>
                <a:schemeClr val="dk1"/>
              </a:solidFill>
              <a:latin typeface="Calibri"/>
              <a:ea typeface="Calibri"/>
              <a:cs typeface="Calibri"/>
              <a:sym typeface="Calibri"/>
            </a:endParaRPr>
          </a:p>
          <a:p>
            <a:pPr marL="0" marR="0" lvl="0" indent="0" algn="ctr" rtl="0">
              <a:spcBef>
                <a:spcPts val="0"/>
              </a:spcBef>
              <a:buClr>
                <a:schemeClr val="dk1"/>
              </a:buClr>
              <a:buSzPct val="100000"/>
              <a:buFont typeface="Calibri"/>
              <a:buChar char="•"/>
            </a:pPr>
            <a:r>
              <a:rPr lang="en-US" sz="2000" b="1" i="0" u="none" strike="noStrike" cap="none" baseline="0">
                <a:solidFill>
                  <a:schemeClr val="dk1"/>
                </a:solidFill>
                <a:latin typeface="Calibri"/>
                <a:ea typeface="Calibri"/>
                <a:cs typeface="Calibri"/>
                <a:sym typeface="Calibri"/>
              </a:rPr>
              <a:t>Species Distributions</a:t>
            </a:r>
          </a:p>
          <a:p>
            <a:pPr marL="0" marR="0" lvl="0" indent="127000" algn="ctr" rtl="0">
              <a:spcBef>
                <a:spcPts val="0"/>
              </a:spcBef>
              <a:buClr>
                <a:schemeClr val="dk1"/>
              </a:buClr>
              <a:buFont typeface="Calibri"/>
              <a:buNone/>
            </a:pPr>
            <a:endParaRPr sz="2000" b="1" i="0" u="none" strike="noStrike" cap="none" baseline="0">
              <a:solidFill>
                <a:schemeClr val="dk1"/>
              </a:solidFill>
              <a:latin typeface="Calibri"/>
              <a:ea typeface="Calibri"/>
              <a:cs typeface="Calibri"/>
              <a:sym typeface="Calibri"/>
            </a:endParaRPr>
          </a:p>
          <a:p>
            <a:pPr marL="0" marR="0" lvl="0" indent="0" algn="ctr" rtl="0">
              <a:spcBef>
                <a:spcPts val="0"/>
              </a:spcBef>
              <a:buClr>
                <a:schemeClr val="dk1"/>
              </a:buClr>
              <a:buSzPct val="100000"/>
              <a:buFont typeface="Calibri"/>
              <a:buChar char="•"/>
            </a:pPr>
            <a:r>
              <a:rPr lang="en-US" sz="2000" b="1" i="0" u="none" strike="noStrike" cap="none" baseline="0">
                <a:solidFill>
                  <a:schemeClr val="dk1"/>
                </a:solidFill>
                <a:latin typeface="Calibri"/>
                <a:ea typeface="Calibri"/>
                <a:cs typeface="Calibri"/>
                <a:sym typeface="Calibri"/>
              </a:rPr>
              <a:t>Help Scientists</a:t>
            </a:r>
          </a:p>
          <a:p>
            <a:pPr marL="0" marR="0" lvl="0" indent="127000" algn="ctr" rtl="0">
              <a:spcBef>
                <a:spcPts val="0"/>
              </a:spcBef>
              <a:buClr>
                <a:schemeClr val="dk1"/>
              </a:buClr>
              <a:buFont typeface="Calibri"/>
              <a:buNone/>
            </a:pPr>
            <a:endParaRPr sz="2000" b="1" i="0" u="none" strike="noStrike" cap="none" baseline="0">
              <a:solidFill>
                <a:schemeClr val="dk1"/>
              </a:solidFill>
              <a:latin typeface="Calibri"/>
              <a:ea typeface="Calibri"/>
              <a:cs typeface="Calibri"/>
              <a:sym typeface="Calibri"/>
            </a:endParaRPr>
          </a:p>
          <a:p>
            <a:pPr marL="0" marR="0" lvl="0" indent="0" algn="ctr" rtl="0">
              <a:spcBef>
                <a:spcPts val="0"/>
              </a:spcBef>
              <a:buClr>
                <a:schemeClr val="dk1"/>
              </a:buClr>
              <a:buSzPct val="100000"/>
              <a:buFont typeface="Calibri"/>
              <a:buChar char="•"/>
            </a:pPr>
            <a:r>
              <a:rPr lang="en-US" sz="2000" b="1" i="0" u="none" strike="noStrike" cap="none" baseline="0">
                <a:solidFill>
                  <a:schemeClr val="dk1"/>
                </a:solidFill>
                <a:latin typeface="Calibri"/>
                <a:ea typeface="Calibri"/>
                <a:cs typeface="Calibri"/>
                <a:sym typeface="Calibri"/>
              </a:rPr>
              <a:t>Preserving Nature</a:t>
            </a:r>
          </a:p>
          <a:p>
            <a:pPr marL="0" marR="0" lvl="0" indent="0" algn="ctr" rtl="0">
              <a:spcBef>
                <a:spcPts val="0"/>
              </a:spcBef>
              <a:buNone/>
            </a:pPr>
            <a:endParaRPr sz="2000" b="1" i="0" u="none" strike="noStrike" cap="none" baseline="0">
              <a:solidFill>
                <a:schemeClr val="dk1"/>
              </a:solidFill>
              <a:latin typeface="Calibri"/>
              <a:ea typeface="Calibri"/>
              <a:cs typeface="Calibri"/>
              <a:sym typeface="Calibri"/>
            </a:endParaRPr>
          </a:p>
          <a:p>
            <a:pPr marL="0" marR="0" lvl="0" indent="0" algn="ctr" rtl="0">
              <a:spcBef>
                <a:spcPts val="0"/>
              </a:spcBef>
              <a:buNone/>
            </a:pPr>
            <a:endParaRPr sz="2000" b="1" i="0" u="none" strike="noStrike" cap="none" baseline="0">
              <a:solidFill>
                <a:schemeClr val="dk1"/>
              </a:solidFill>
              <a:latin typeface="Calibri"/>
              <a:ea typeface="Calibri"/>
              <a:cs typeface="Calibri"/>
              <a:sym typeface="Calibri"/>
            </a:endParaRPr>
          </a:p>
        </p:txBody>
      </p:sp>
      <p:sp>
        <p:nvSpPr>
          <p:cNvPr id="171" name="Shape 171"/>
          <p:cNvSpPr txBox="1"/>
          <p:nvPr/>
        </p:nvSpPr>
        <p:spPr>
          <a:xfrm>
            <a:off x="7162800" y="4038600"/>
            <a:ext cx="685799" cy="24622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000" b="0" i="0" u="none" strike="noStrike" cap="none" baseline="0">
                <a:solidFill>
                  <a:schemeClr val="dk1"/>
                </a:solidFill>
                <a:latin typeface="Calibri"/>
                <a:ea typeface="Calibri"/>
                <a:cs typeface="Calibri"/>
                <a:sym typeface="Calibri"/>
              </a:rPr>
              <a:t>©CA.Gov</a:t>
            </a:r>
          </a:p>
        </p:txBody>
      </p:sp>
      <p:pic>
        <p:nvPicPr>
          <p:cNvPr id="172" name="Shape 172"/>
          <p:cNvPicPr preferRelativeResize="0"/>
          <p:nvPr/>
        </p:nvPicPr>
        <p:blipFill rotWithShape="1">
          <a:blip r:embed="rId4">
            <a:alphaModFix/>
          </a:blip>
          <a:srcRect/>
          <a:stretch/>
        </p:blipFill>
        <p:spPr>
          <a:xfrm>
            <a:off x="61739" y="3677014"/>
            <a:ext cx="3642969" cy="2422186"/>
          </a:xfrm>
          <a:prstGeom prst="rect">
            <a:avLst/>
          </a:prstGeom>
          <a:noFill/>
          <a:ln>
            <a:noFill/>
          </a:ln>
        </p:spPr>
      </p:pic>
      <p:pic>
        <p:nvPicPr>
          <p:cNvPr id="173" name="Shape 173"/>
          <p:cNvPicPr preferRelativeResize="0"/>
          <p:nvPr/>
        </p:nvPicPr>
        <p:blipFill rotWithShape="1">
          <a:blip r:embed="rId5">
            <a:alphaModFix/>
          </a:blip>
          <a:srcRect/>
          <a:stretch/>
        </p:blipFill>
        <p:spPr>
          <a:xfrm>
            <a:off x="61739" y="609600"/>
            <a:ext cx="2541369" cy="1695384"/>
          </a:xfrm>
          <a:prstGeom prst="rect">
            <a:avLst/>
          </a:prstGeom>
          <a:noFill/>
          <a:ln>
            <a:noFill/>
          </a:ln>
        </p:spPr>
      </p:pic>
      <p:pic>
        <p:nvPicPr>
          <p:cNvPr id="174" name="Shape 174"/>
          <p:cNvPicPr preferRelativeResize="0"/>
          <p:nvPr/>
        </p:nvPicPr>
        <p:blipFill rotWithShape="1">
          <a:blip r:embed="rId6">
            <a:alphaModFix/>
          </a:blip>
          <a:srcRect/>
          <a:stretch/>
        </p:blipFill>
        <p:spPr>
          <a:xfrm>
            <a:off x="3097022" y="1118920"/>
            <a:ext cx="3162837" cy="2372127"/>
          </a:xfrm>
          <a:prstGeom prst="rect">
            <a:avLst/>
          </a:prstGeom>
          <a:noFill/>
          <a:ln>
            <a:noFill/>
          </a:ln>
        </p:spPr>
      </p:pic>
      <p:sp>
        <p:nvSpPr>
          <p:cNvPr id="175" name="Shape 175"/>
          <p:cNvSpPr txBox="1"/>
          <p:nvPr/>
        </p:nvSpPr>
        <p:spPr>
          <a:xfrm>
            <a:off x="0" y="6549500"/>
            <a:ext cx="2804100" cy="2768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a:solidFill>
                  <a:schemeClr val="dk1"/>
                </a:solidFill>
                <a:latin typeface="Calibri"/>
                <a:ea typeface="Calibri"/>
                <a:cs typeface="Calibri"/>
                <a:sym typeface="Calibri"/>
              </a:rPr>
              <a:t>Photos courtesy of Greg Damron</a:t>
            </a:r>
          </a:p>
        </p:txBody>
      </p:sp>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Shape 180"/>
          <p:cNvPicPr preferRelativeResize="0"/>
          <p:nvPr/>
        </p:nvPicPr>
        <p:blipFill rotWithShape="1">
          <a:blip r:embed="rId3">
            <a:alphaModFix/>
          </a:blip>
          <a:srcRect/>
          <a:stretch/>
        </p:blipFill>
        <p:spPr>
          <a:xfrm>
            <a:off x="152400" y="609600"/>
            <a:ext cx="4843127" cy="4733925"/>
          </a:xfrm>
          <a:prstGeom prst="rect">
            <a:avLst/>
          </a:prstGeom>
          <a:noFill/>
          <a:ln w="9525" cap="sq" cmpd="sng">
            <a:solidFill>
              <a:srgbClr val="000000"/>
            </a:solidFill>
            <a:prstDash val="solid"/>
            <a:miter/>
            <a:headEnd type="none" w="med" len="med"/>
            <a:tailEnd type="none" w="med" len="med"/>
          </a:ln>
        </p:spPr>
      </p:pic>
      <p:sp>
        <p:nvSpPr>
          <p:cNvPr id="181" name="Shape 181"/>
          <p:cNvSpPr txBox="1"/>
          <p:nvPr/>
        </p:nvSpPr>
        <p:spPr>
          <a:xfrm>
            <a:off x="5257800" y="762000"/>
            <a:ext cx="4038599" cy="230832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i="0" u="none" strike="noStrike" cap="none" baseline="0">
                <a:solidFill>
                  <a:schemeClr val="dk1"/>
                </a:solidFill>
                <a:latin typeface="Calibri"/>
                <a:ea typeface="Calibri"/>
                <a:cs typeface="Calibri"/>
                <a:sym typeface="Calibri"/>
              </a:rPr>
              <a:t>Add a species observation</a:t>
            </a:r>
          </a:p>
          <a:p>
            <a:pPr marL="0" marR="0" lvl="0" indent="0" algn="l" rtl="0">
              <a:spcBef>
                <a:spcPts val="0"/>
              </a:spcBef>
              <a:buNone/>
            </a:pPr>
            <a:endParaRPr sz="1800" b="1"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800" b="1" i="0" u="none" strike="noStrike" cap="none" baseline="0">
                <a:solidFill>
                  <a:schemeClr val="dk1"/>
                </a:solidFill>
                <a:latin typeface="Calibri"/>
                <a:ea typeface="Calibri"/>
                <a:cs typeface="Calibri"/>
                <a:sym typeface="Calibri"/>
              </a:rPr>
              <a:t>Tools for </a:t>
            </a:r>
            <a:r>
              <a:rPr lang="en-US" sz="1800" b="1">
                <a:solidFill>
                  <a:schemeClr val="dk1"/>
                </a:solidFill>
                <a:latin typeface="Calibri"/>
                <a:ea typeface="Calibri"/>
                <a:cs typeface="Calibri"/>
                <a:sym typeface="Calibri"/>
              </a:rPr>
              <a:t>identifying</a:t>
            </a:r>
            <a:r>
              <a:rPr lang="en-US" sz="1800" b="1" i="0" u="none" strike="noStrike" cap="none" baseline="0">
                <a:solidFill>
                  <a:schemeClr val="dk1"/>
                </a:solidFill>
                <a:latin typeface="Calibri"/>
                <a:ea typeface="Calibri"/>
                <a:cs typeface="Calibri"/>
                <a:sym typeface="Calibri"/>
              </a:rPr>
              <a:t> &amp; verifying          species</a:t>
            </a:r>
          </a:p>
          <a:p>
            <a:pPr marL="0" marR="0" lvl="0" indent="0" algn="l" rtl="0">
              <a:spcBef>
                <a:spcPts val="0"/>
              </a:spcBef>
              <a:buNone/>
            </a:pPr>
            <a:endParaRPr sz="1800" b="1"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800" b="1" i="0" u="none" strike="noStrike" cap="none" baseline="0">
                <a:solidFill>
                  <a:schemeClr val="dk1"/>
                </a:solidFill>
                <a:latin typeface="Calibri"/>
                <a:ea typeface="Calibri"/>
                <a:cs typeface="Calibri"/>
                <a:sym typeface="Calibri"/>
              </a:rPr>
              <a:t>Search for species by region or land parcel </a:t>
            </a:r>
          </a:p>
          <a:p>
            <a:pPr marL="0" marR="0" lvl="0" indent="0" algn="l" rtl="0">
              <a:spcBef>
                <a:spcPts val="0"/>
              </a:spcBef>
              <a:buNone/>
            </a:pPr>
            <a:endParaRPr sz="1800" b="1" i="0" u="none" strike="noStrike" cap="none" baseline="0">
              <a:solidFill>
                <a:schemeClr val="dk1"/>
              </a:solidFill>
              <a:latin typeface="Calibri"/>
              <a:ea typeface="Calibri"/>
              <a:cs typeface="Calibri"/>
              <a:sym typeface="Calibri"/>
            </a:endParaRPr>
          </a:p>
        </p:txBody>
      </p:sp>
      <p:sp>
        <p:nvSpPr>
          <p:cNvPr id="182" name="Shape 182"/>
          <p:cNvSpPr txBox="1"/>
          <p:nvPr/>
        </p:nvSpPr>
        <p:spPr>
          <a:xfrm>
            <a:off x="228600" y="0"/>
            <a:ext cx="8534399"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b="1" i="0" u="none" strike="noStrike" cap="none" baseline="0">
                <a:solidFill>
                  <a:srgbClr val="0D2C3E"/>
                </a:solidFill>
                <a:latin typeface="Calibri"/>
                <a:ea typeface="Calibri"/>
                <a:cs typeface="Calibri"/>
                <a:sym typeface="Calibri"/>
              </a:rPr>
              <a:t>iNaturalist.org Features at a Glance</a:t>
            </a:r>
          </a:p>
        </p:txBody>
      </p:sp>
      <p:pic>
        <p:nvPicPr>
          <p:cNvPr id="183" name="Shape 183"/>
          <p:cNvPicPr preferRelativeResize="0"/>
          <p:nvPr/>
        </p:nvPicPr>
        <p:blipFill rotWithShape="1">
          <a:blip r:embed="rId4">
            <a:alphaModFix/>
          </a:blip>
          <a:srcRect/>
          <a:stretch/>
        </p:blipFill>
        <p:spPr>
          <a:xfrm>
            <a:off x="3505200" y="3022480"/>
            <a:ext cx="5484238" cy="3657887"/>
          </a:xfrm>
          <a:prstGeom prst="rect">
            <a:avLst/>
          </a:prstGeom>
          <a:noFill/>
          <a:ln w="9525" cap="sq" cmpd="sng">
            <a:solidFill>
              <a:srgbClr val="000000"/>
            </a:solidFill>
            <a:prstDash val="solid"/>
            <a:miter/>
            <a:headEnd type="none" w="med" len="med"/>
            <a:tailEnd type="none" w="med" len="med"/>
          </a:ln>
        </p:spPr>
      </p:pic>
      <p:sp>
        <p:nvSpPr>
          <p:cNvPr id="184" name="Shape 184"/>
          <p:cNvSpPr txBox="1"/>
          <p:nvPr/>
        </p:nvSpPr>
        <p:spPr>
          <a:xfrm>
            <a:off x="152400" y="5165228"/>
            <a:ext cx="3352799" cy="1692771"/>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1"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800" b="1" i="0" u="none" strike="noStrike" cap="none" baseline="0">
                <a:solidFill>
                  <a:schemeClr val="dk1"/>
                </a:solidFill>
                <a:latin typeface="Calibri"/>
                <a:ea typeface="Calibri"/>
                <a:cs typeface="Calibri"/>
                <a:sym typeface="Calibri"/>
              </a:rPr>
              <a:t>Species classification &amp; description resources</a:t>
            </a:r>
          </a:p>
          <a:p>
            <a:pPr marL="0" marR="0" lvl="0" indent="0" algn="l" rtl="0">
              <a:spcBef>
                <a:spcPts val="0"/>
              </a:spcBef>
              <a:buNone/>
            </a:pPr>
            <a:endParaRPr sz="1800" b="1" i="0" u="none" strike="noStrike" cap="none" baseline="0">
              <a:solidFill>
                <a:schemeClr val="dk1"/>
              </a:solidFill>
              <a:latin typeface="Calibri"/>
              <a:ea typeface="Calibri"/>
              <a:cs typeface="Calibri"/>
              <a:sym typeface="Calibri"/>
            </a:endParaRPr>
          </a:p>
          <a:p>
            <a:pPr marL="0" marR="0" lvl="0" indent="0" algn="l" rtl="0">
              <a:spcBef>
                <a:spcPts val="0"/>
              </a:spcBef>
              <a:buSzPct val="25000"/>
              <a:buNone/>
            </a:pPr>
            <a:r>
              <a:rPr lang="en-US" sz="1800" b="1" i="0" u="none" strike="noStrike" cap="none" baseline="0">
                <a:solidFill>
                  <a:schemeClr val="dk1"/>
                </a:solidFill>
                <a:latin typeface="Calibri"/>
                <a:ea typeface="Calibri"/>
                <a:cs typeface="Calibri"/>
                <a:sym typeface="Calibri"/>
              </a:rPr>
              <a:t>View species distribution ranges</a:t>
            </a:r>
          </a:p>
          <a:p>
            <a:pPr marL="0" marR="0" lvl="0" indent="0" algn="l" rtl="0">
              <a:spcBef>
                <a:spcPts val="0"/>
              </a:spcBef>
              <a:buNone/>
            </a:pPr>
            <a:endParaRPr sz="1400" b="1" i="0" u="none" strike="noStrike" cap="none" baseline="0">
              <a:solidFill>
                <a:schemeClr val="dk1"/>
              </a:solidFill>
              <a:latin typeface="Calibri"/>
              <a:ea typeface="Calibri"/>
              <a:cs typeface="Calibri"/>
              <a:sym typeface="Calibri"/>
            </a:endParaRPr>
          </a:p>
        </p:txBody>
      </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Shape 189"/>
          <p:cNvSpPr txBox="1"/>
          <p:nvPr/>
        </p:nvSpPr>
        <p:spPr>
          <a:xfrm>
            <a:off x="6858000" y="1981200"/>
            <a:ext cx="1981199" cy="120032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1" i="0" u="none" strike="noStrike" cap="none" baseline="0">
                <a:solidFill>
                  <a:schemeClr val="dk1"/>
                </a:solidFill>
                <a:latin typeface="Calibri"/>
                <a:ea typeface="Calibri"/>
                <a:cs typeface="Calibri"/>
                <a:sym typeface="Calibri"/>
              </a:rPr>
              <a:t>Add your observations to a project</a:t>
            </a:r>
          </a:p>
        </p:txBody>
      </p:sp>
      <p:sp>
        <p:nvSpPr>
          <p:cNvPr id="190" name="Shape 190"/>
          <p:cNvSpPr txBox="1"/>
          <p:nvPr/>
        </p:nvSpPr>
        <p:spPr>
          <a:xfrm>
            <a:off x="381000" y="228600"/>
            <a:ext cx="8153399"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600" b="1" i="0" u="none" strike="noStrike" cap="none" baseline="0">
                <a:solidFill>
                  <a:srgbClr val="0D2C3E"/>
                </a:solidFill>
                <a:latin typeface="Calibri"/>
                <a:ea typeface="Calibri"/>
                <a:cs typeface="Calibri"/>
                <a:sym typeface="Calibri"/>
              </a:rPr>
              <a:t>iNaturalist.org Features at a Glance</a:t>
            </a:r>
          </a:p>
        </p:txBody>
      </p:sp>
      <p:pic>
        <p:nvPicPr>
          <p:cNvPr id="191" name="Shape 191"/>
          <p:cNvPicPr preferRelativeResize="0"/>
          <p:nvPr/>
        </p:nvPicPr>
        <p:blipFill rotWithShape="1">
          <a:blip r:embed="rId3">
            <a:alphaModFix/>
          </a:blip>
          <a:srcRect/>
          <a:stretch/>
        </p:blipFill>
        <p:spPr>
          <a:xfrm>
            <a:off x="152400" y="1143000"/>
            <a:ext cx="6486685" cy="3962399"/>
          </a:xfrm>
          <a:prstGeom prst="rect">
            <a:avLst/>
          </a:prstGeom>
          <a:noFill/>
          <a:ln w="38100" cap="sq" cmpd="sng">
            <a:solidFill>
              <a:srgbClr val="000000"/>
            </a:solidFill>
            <a:prstDash val="solid"/>
            <a:miter/>
            <a:headEnd type="none" w="med" len="med"/>
            <a:tailEnd type="none" w="med" len="med"/>
          </a:ln>
        </p:spPr>
      </p:pic>
      <p:pic>
        <p:nvPicPr>
          <p:cNvPr id="192" name="Shape 192"/>
          <p:cNvPicPr preferRelativeResize="0"/>
          <p:nvPr/>
        </p:nvPicPr>
        <p:blipFill rotWithShape="1">
          <a:blip r:embed="rId4">
            <a:alphaModFix/>
          </a:blip>
          <a:srcRect/>
          <a:stretch/>
        </p:blipFill>
        <p:spPr>
          <a:xfrm>
            <a:off x="4419600" y="4343400"/>
            <a:ext cx="4572000" cy="2349207"/>
          </a:xfrm>
          <a:prstGeom prst="rect">
            <a:avLst/>
          </a:prstGeom>
          <a:noFill/>
          <a:ln w="38100" cap="sq" cmpd="sng">
            <a:solidFill>
              <a:srgbClr val="000000"/>
            </a:solidFill>
            <a:prstDash val="solid"/>
            <a:miter/>
            <a:headEnd type="none" w="med" len="med"/>
            <a:tailEnd type="none" w="med" len="med"/>
          </a:ln>
        </p:spPr>
      </p:pic>
    </p:spTree>
  </p:cSld>
  <p:clrMapOvr>
    <a:masterClrMapping/>
  </p:clrMapOvr>
  <p:transition spd="slow">
    <p:cut/>
  </p:transition>
</p:sld>
</file>

<file path=ppt/theme/theme1.xml><?xml version="1.0" encoding="utf-8"?>
<a:theme xmlns:a="http://schemas.openxmlformats.org/drawingml/2006/main" name="Office Theme">
  <a:themeElements>
    <a:clrScheme name="Aspect">
      <a:dk1>
        <a:srgbClr val="000000"/>
      </a:dk1>
      <a:lt1>
        <a:srgbClr val="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715</Words>
  <Application>Microsoft Office PowerPoint</Application>
  <PresentationFormat>On-screen Show (4:3)</PresentationFormat>
  <Paragraphs>175</Paragraphs>
  <Slides>26</Slides>
  <Notes>26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Examples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dc:creator>
  <cp:lastModifiedBy>Fiona</cp:lastModifiedBy>
  <cp:revision>1</cp:revision>
  <dcterms:modified xsi:type="dcterms:W3CDTF">2015-06-28T23:07:57Z</dcterms:modified>
</cp:coreProperties>
</file>