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07" r:id="rId2"/>
    <p:sldId id="308" r:id="rId3"/>
    <p:sldId id="309" r:id="rId4"/>
    <p:sldId id="310" r:id="rId5"/>
    <p:sldId id="312" r:id="rId6"/>
    <p:sldId id="311" r:id="rId7"/>
    <p:sldId id="313" r:id="rId8"/>
    <p:sldId id="314" r:id="rId9"/>
    <p:sldId id="316" r:id="rId10"/>
    <p:sldId id="31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929" autoAdjust="0"/>
  </p:normalViewPr>
  <p:slideViewPr>
    <p:cSldViewPr snapToGrid="0" snapToObjects="1">
      <p:cViewPr>
        <p:scale>
          <a:sx n="100" d="100"/>
          <a:sy n="100" d="100"/>
        </p:scale>
        <p:origin x="-440" y="-7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F265D9-8A37-E048-9E78-D83C2ADC3261}" type="datetimeFigureOut">
              <a:rPr lang="en-US" smtClean="0"/>
              <a:pPr/>
              <a:t>7/29/16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045972-6370-D343-8807-FE02EBBFD15A}" type="slidenum">
              <a:rPr lang="en-US" smtClean="0"/>
              <a:pPr/>
              <a:t>‹#›</a:t>
            </a:fld>
            <a:endParaRPr lang="en-US" dirty="0"/>
          </a:p>
        </p:txBody>
      </p:sp>
    </p:spTree>
    <p:extLst>
      <p:ext uri="{BB962C8B-B14F-4D97-AF65-F5344CB8AC3E}">
        <p14:creationId xmlns:p14="http://schemas.microsoft.com/office/powerpoint/2010/main" val="31567529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Forest_ecology" TargetMode="External"/><Relationship Id="rId4" Type="http://schemas.openxmlformats.org/officeDocument/2006/relationships/hyperlink" Target="https://en.wikipedia.org/wiki/Epiphyte"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Being a field ecologist, getting outside and really getting</a:t>
            </a:r>
            <a:r>
              <a:rPr lang="en-US" baseline="0" dirty="0" smtClean="0"/>
              <a:t> to know the biodiversity of a particular ecosystem, can be an amazing job. This is a profile of two such scientists who have done much of their work in the tropical forests of Costa Rica. Costa Rica is an incredible place. Only the size of West Virginia, (or only 0.01 percent of the world’s land mass,) it proudly holds and protects 5% of the </a:t>
            </a:r>
            <a:r>
              <a:rPr lang="en-US" i="1" baseline="0" dirty="0" smtClean="0"/>
              <a:t>world’s </a:t>
            </a:r>
            <a:r>
              <a:rPr lang="en-US" baseline="0" dirty="0" smtClean="0"/>
              <a:t>biodiversity – 5% of all species on Earth dwell here. The country has set aside 25% of its land in protected reserves and parks.  </a:t>
            </a:r>
            <a:endParaRPr lang="en-US" dirty="0"/>
          </a:p>
        </p:txBody>
      </p:sp>
      <p:sp>
        <p:nvSpPr>
          <p:cNvPr id="4" name="Slide Number Placeholder 3"/>
          <p:cNvSpPr>
            <a:spLocks noGrp="1"/>
          </p:cNvSpPr>
          <p:nvPr>
            <p:ph type="sldNum" sz="quarter" idx="10"/>
          </p:nvPr>
        </p:nvSpPr>
        <p:spPr/>
        <p:txBody>
          <a:bodyPr/>
          <a:lstStyle/>
          <a:p>
            <a:fld id="{15045972-6370-D343-8807-FE02EBBFD15A}" type="slidenum">
              <a:rPr lang="en-US" smtClean="0"/>
              <a:pPr/>
              <a:t>1</a:t>
            </a:fld>
            <a:endParaRPr lang="en-US" dirty="0"/>
          </a:p>
        </p:txBody>
      </p:sp>
    </p:spTree>
    <p:extLst>
      <p:ext uri="{BB962C8B-B14F-4D97-AF65-F5344CB8AC3E}">
        <p14:creationId xmlns:p14="http://schemas.microsoft.com/office/powerpoint/2010/main" val="780944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r>
              <a:rPr lang="en-US" dirty="0" smtClean="0"/>
              <a:t>As a researcher</a:t>
            </a:r>
            <a:r>
              <a:rPr lang="en-US" baseline="0" dirty="0" smtClean="0"/>
              <a:t> and professor, </a:t>
            </a:r>
            <a:r>
              <a:rPr lang="en-US" baseline="0" dirty="0" err="1" smtClean="0"/>
              <a:t>Nalini</a:t>
            </a:r>
            <a:r>
              <a:rPr lang="en-US" baseline="0" dirty="0" smtClean="0"/>
              <a:t> has described the connections between plants and the ecosystem and inspired many students to understand the incredible complexity of forest ecosystems both at Evergreen State College and now at the University of Utah, as well as the public through her TED talks and publications. Getting grubby in the forest can be a great profession!</a:t>
            </a:r>
            <a:endParaRPr lang="en-US" dirty="0"/>
          </a:p>
        </p:txBody>
      </p:sp>
      <p:sp>
        <p:nvSpPr>
          <p:cNvPr id="4" name="Slide Number Placeholder 3"/>
          <p:cNvSpPr>
            <a:spLocks noGrp="1"/>
          </p:cNvSpPr>
          <p:nvPr>
            <p:ph type="sldNum" sz="quarter" idx="10"/>
          </p:nvPr>
        </p:nvSpPr>
        <p:spPr/>
        <p:txBody>
          <a:bodyPr/>
          <a:lstStyle/>
          <a:p>
            <a:fld id="{15045972-6370-D343-8807-FE02EBBFD15A}" type="slidenum">
              <a:rPr lang="en-US" smtClean="0"/>
              <a:pPr/>
              <a:t>10</a:t>
            </a:fld>
            <a:endParaRPr lang="en-US" dirty="0"/>
          </a:p>
        </p:txBody>
      </p:sp>
    </p:spTree>
    <p:extLst>
      <p:ext uri="{BB962C8B-B14F-4D97-AF65-F5344CB8AC3E}">
        <p14:creationId xmlns:p14="http://schemas.microsoft.com/office/powerpoint/2010/main" val="780944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significant because tropical forests around the world are imperiled</a:t>
            </a:r>
            <a:r>
              <a:rPr lang="en-US" baseline="0" dirty="0" smtClean="0"/>
              <a:t> ecosystems with the encroachment of human development. One in particular is the Tropical Deciduous Forest or TDF. It extends from the southern edge of our desert in Sonora, Mexico to the Guanacaste Province of northwest Costa Rica. Since about half of the year the climate is dry and therefore makes the land easy to clear with fire, it has been highly exploited by people for agriculture and cattle production and is sometimes classified as the most threatened tropical ecosystem on Earth. </a:t>
            </a:r>
            <a:endParaRPr lang="en-US" dirty="0"/>
          </a:p>
        </p:txBody>
      </p:sp>
      <p:sp>
        <p:nvSpPr>
          <p:cNvPr id="4" name="Slide Number Placeholder 3"/>
          <p:cNvSpPr>
            <a:spLocks noGrp="1"/>
          </p:cNvSpPr>
          <p:nvPr>
            <p:ph type="sldNum" sz="quarter" idx="10"/>
          </p:nvPr>
        </p:nvSpPr>
        <p:spPr/>
        <p:txBody>
          <a:bodyPr/>
          <a:lstStyle/>
          <a:p>
            <a:fld id="{15045972-6370-D343-8807-FE02EBBFD15A}" type="slidenum">
              <a:rPr lang="en-US" smtClean="0"/>
              <a:pPr/>
              <a:t>2</a:t>
            </a:fld>
            <a:endParaRPr lang="en-US" dirty="0"/>
          </a:p>
        </p:txBody>
      </p:sp>
    </p:spTree>
    <p:extLst>
      <p:ext uri="{BB962C8B-B14F-4D97-AF65-F5344CB8AC3E}">
        <p14:creationId xmlns:p14="http://schemas.microsoft.com/office/powerpoint/2010/main" val="780944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Enter Daniel Janzen, a tropical ecologist and biodiversity conservationist with the University of Pennsylvania. In Costa Rica, the TDF was highly degraded,</a:t>
            </a:r>
            <a:r>
              <a:rPr lang="en-US" baseline="0" dirty="0" smtClean="0"/>
              <a:t> yet the government set about protecting a large portion of the Guanacaste Province of northwest Costa Rica. </a:t>
            </a:r>
            <a:r>
              <a:rPr lang="en-US" dirty="0" smtClean="0"/>
              <a:t>For the last 25 years,</a:t>
            </a:r>
            <a:r>
              <a:rPr lang="en-US" baseline="0" dirty="0" smtClean="0"/>
              <a:t> Dan Janzen has sought to unravel the mysteries of the entire ecological community there and, most importantly, restore the ecosystem back to health.</a:t>
            </a:r>
            <a:r>
              <a:rPr lang="en-US" dirty="0" smtClean="0"/>
              <a:t> He</a:t>
            </a:r>
            <a:r>
              <a:rPr lang="en-US" baseline="0" dirty="0" smtClean="0"/>
              <a:t> </a:t>
            </a:r>
            <a:r>
              <a:rPr lang="en-US" dirty="0" smtClean="0"/>
              <a:t>has 59 years of field experience and 466 scientific papers and books, all focused on the interactions of tropical animals and plants. Here he</a:t>
            </a:r>
            <a:r>
              <a:rPr lang="en-US" baseline="0" dirty="0" smtClean="0"/>
              <a:t> is in his office in Guanacaste with his pet porcupine </a:t>
            </a:r>
            <a:r>
              <a:rPr lang="en-US" baseline="0" dirty="0" err="1" smtClean="0"/>
              <a:t>Espinita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5045972-6370-D343-8807-FE02EBBFD15A}" type="slidenum">
              <a:rPr lang="en-US" smtClean="0"/>
              <a:pPr/>
              <a:t>3</a:t>
            </a:fld>
            <a:endParaRPr lang="en-US" dirty="0"/>
          </a:p>
        </p:txBody>
      </p:sp>
    </p:spTree>
    <p:extLst>
      <p:ext uri="{BB962C8B-B14F-4D97-AF65-F5344CB8AC3E}">
        <p14:creationId xmlns:p14="http://schemas.microsoft.com/office/powerpoint/2010/main" val="780944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with the Costa</a:t>
            </a:r>
            <a:r>
              <a:rPr lang="en-US" baseline="0" dirty="0" smtClean="0"/>
              <a:t> Rican government and Nature Conservancy International, i</a:t>
            </a:r>
            <a:r>
              <a:rPr lang="en-US" dirty="0" smtClean="0"/>
              <a:t>n 1985 Janzen helped</a:t>
            </a:r>
            <a:r>
              <a:rPr lang="en-US" baseline="0" dirty="0" smtClean="0"/>
              <a:t> the Costa Rican government to write off $25 million of its international debt in exchange for the degraded farmland in what has become the Area de </a:t>
            </a:r>
            <a:r>
              <a:rPr lang="en-US" baseline="0" dirty="0" err="1" smtClean="0"/>
              <a:t>Conservacion</a:t>
            </a:r>
            <a:r>
              <a:rPr lang="en-US" baseline="0" dirty="0" smtClean="0"/>
              <a:t> de Guanacaste (ACG), Guanacaste Conservation Area. It is </a:t>
            </a:r>
            <a:r>
              <a:rPr lang="en-US" dirty="0" smtClean="0"/>
              <a:t>a 250,000 acre wilderness area designated a national park by the government of Costa Rica. Today it is a wonderful</a:t>
            </a:r>
            <a:r>
              <a:rPr lang="en-US" baseline="0" dirty="0" smtClean="0"/>
              <a:t> example of restoration, of how to help a nearly destroyed ecosystem return to health. </a:t>
            </a:r>
            <a:endParaRPr lang="en-US" dirty="0"/>
          </a:p>
        </p:txBody>
      </p:sp>
      <p:sp>
        <p:nvSpPr>
          <p:cNvPr id="4" name="Slide Number Placeholder 3"/>
          <p:cNvSpPr>
            <a:spLocks noGrp="1"/>
          </p:cNvSpPr>
          <p:nvPr>
            <p:ph type="sldNum" sz="quarter" idx="10"/>
          </p:nvPr>
        </p:nvSpPr>
        <p:spPr/>
        <p:txBody>
          <a:bodyPr/>
          <a:lstStyle/>
          <a:p>
            <a:fld id="{15045972-6370-D343-8807-FE02EBBFD15A}" type="slidenum">
              <a:rPr lang="en-US" smtClean="0"/>
              <a:pPr/>
              <a:t>4</a:t>
            </a:fld>
            <a:endParaRPr lang="en-US" dirty="0"/>
          </a:p>
        </p:txBody>
      </p:sp>
    </p:spTree>
    <p:extLst>
      <p:ext uri="{BB962C8B-B14F-4D97-AF65-F5344CB8AC3E}">
        <p14:creationId xmlns:p14="http://schemas.microsoft.com/office/powerpoint/2010/main" val="780944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part of the process, Janzen and his fellow biologist and wife, Winnie </a:t>
            </a:r>
            <a:r>
              <a:rPr lang="en-US" baseline="0" dirty="0" err="1" smtClean="0"/>
              <a:t>Hallwachs</a:t>
            </a:r>
            <a:r>
              <a:rPr lang="en-US" baseline="0" dirty="0" smtClean="0"/>
              <a:t>, set about cataloguing and determining what actually lived there and how to bring it back. They work with local biologists to understand the life of the forest. The local people, who used to be cattle ranchers and farmers, are invested in protecting the land because they know that it has its own form of wealth intact instead of degraded.  </a:t>
            </a:r>
            <a:endParaRPr lang="en-US" dirty="0"/>
          </a:p>
        </p:txBody>
      </p:sp>
      <p:sp>
        <p:nvSpPr>
          <p:cNvPr id="4" name="Slide Number Placeholder 3"/>
          <p:cNvSpPr>
            <a:spLocks noGrp="1"/>
          </p:cNvSpPr>
          <p:nvPr>
            <p:ph type="sldNum" sz="quarter" idx="10"/>
          </p:nvPr>
        </p:nvSpPr>
        <p:spPr/>
        <p:txBody>
          <a:bodyPr/>
          <a:lstStyle/>
          <a:p>
            <a:fld id="{15045972-6370-D343-8807-FE02EBBFD15A}" type="slidenum">
              <a:rPr lang="en-US" smtClean="0"/>
              <a:pPr/>
              <a:t>5</a:t>
            </a:fld>
            <a:endParaRPr lang="en-US" dirty="0"/>
          </a:p>
        </p:txBody>
      </p:sp>
    </p:spTree>
    <p:extLst>
      <p:ext uri="{BB962C8B-B14F-4D97-AF65-F5344CB8AC3E}">
        <p14:creationId xmlns:p14="http://schemas.microsoft.com/office/powerpoint/2010/main" val="780944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some may</a:t>
            </a:r>
            <a:r>
              <a:rPr lang="en-US" baseline="0" dirty="0" smtClean="0"/>
              <a:t> view this as “</a:t>
            </a:r>
            <a:r>
              <a:rPr lang="en-US" dirty="0" smtClean="0"/>
              <a:t>wild” land, “undeveloped”, but it does produce important</a:t>
            </a:r>
            <a:r>
              <a:rPr lang="en-US" baseline="0" dirty="0" smtClean="0"/>
              <a:t> </a:t>
            </a:r>
            <a:r>
              <a:rPr lang="en-US" dirty="0" smtClean="0"/>
              <a:t>products: educational programs for students at all levels, ecotourism, pharmacological products for drug companies, and water for the entire region, just for a start. Dan Janzen and other ecological pioneers</a:t>
            </a:r>
            <a:r>
              <a:rPr lang="en-US" baseline="0" dirty="0" smtClean="0"/>
              <a:t> have helped an entire nation value its biodiversity, not just for the benefit of their nation, but the entire world. </a:t>
            </a:r>
            <a:endParaRPr lang="en-US" dirty="0"/>
          </a:p>
        </p:txBody>
      </p:sp>
      <p:sp>
        <p:nvSpPr>
          <p:cNvPr id="4" name="Slide Number Placeholder 3"/>
          <p:cNvSpPr>
            <a:spLocks noGrp="1"/>
          </p:cNvSpPr>
          <p:nvPr>
            <p:ph type="sldNum" sz="quarter" idx="10"/>
          </p:nvPr>
        </p:nvSpPr>
        <p:spPr/>
        <p:txBody>
          <a:bodyPr/>
          <a:lstStyle/>
          <a:p>
            <a:fld id="{15045972-6370-D343-8807-FE02EBBFD15A}" type="slidenum">
              <a:rPr lang="en-US" smtClean="0"/>
              <a:pPr/>
              <a:t>6</a:t>
            </a:fld>
            <a:endParaRPr lang="en-US" dirty="0"/>
          </a:p>
        </p:txBody>
      </p:sp>
    </p:spTree>
    <p:extLst>
      <p:ext uri="{BB962C8B-B14F-4D97-AF65-F5344CB8AC3E}">
        <p14:creationId xmlns:p14="http://schemas.microsoft.com/office/powerpoint/2010/main" val="780944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tropical ecologist who</a:t>
            </a:r>
            <a:r>
              <a:rPr lang="en-US" baseline="0" dirty="0" smtClean="0"/>
              <a:t> did work in Costa Rica </a:t>
            </a:r>
            <a:r>
              <a:rPr lang="en-US" dirty="0" smtClean="0"/>
              <a:t>has focused</a:t>
            </a:r>
            <a:r>
              <a:rPr lang="en-US" baseline="0" dirty="0" smtClean="0"/>
              <a:t> on the life in the trees. </a:t>
            </a:r>
            <a:r>
              <a:rPr lang="en-US" baseline="0" dirty="0" err="1" smtClean="0"/>
              <a:t>Nalini</a:t>
            </a:r>
            <a:r>
              <a:rPr lang="en-US" baseline="0" dirty="0" smtClean="0"/>
              <a:t> </a:t>
            </a:r>
            <a:r>
              <a:rPr lang="en-US" baseline="0" dirty="0" err="1" smtClean="0"/>
              <a:t>Nadkarni</a:t>
            </a:r>
            <a:r>
              <a:rPr lang="en-US" baseline="0" dirty="0" smtClean="0"/>
              <a:t> pioneered the study of rainforest tree canopies using mountaineering equipment to get up into the canopy and understand its little seen ecology. </a:t>
            </a:r>
            <a:endParaRPr lang="en-US" dirty="0"/>
          </a:p>
        </p:txBody>
      </p:sp>
      <p:sp>
        <p:nvSpPr>
          <p:cNvPr id="4" name="Slide Number Placeholder 3"/>
          <p:cNvSpPr>
            <a:spLocks noGrp="1"/>
          </p:cNvSpPr>
          <p:nvPr>
            <p:ph type="sldNum" sz="quarter" idx="10"/>
          </p:nvPr>
        </p:nvSpPr>
        <p:spPr/>
        <p:txBody>
          <a:bodyPr/>
          <a:lstStyle/>
          <a:p>
            <a:fld id="{15045972-6370-D343-8807-FE02EBBFD15A}" type="slidenum">
              <a:rPr lang="en-US" smtClean="0"/>
              <a:pPr/>
              <a:t>7</a:t>
            </a:fld>
            <a:endParaRPr lang="en-US" dirty="0"/>
          </a:p>
        </p:txBody>
      </p:sp>
    </p:spTree>
    <p:extLst>
      <p:ext uri="{BB962C8B-B14F-4D97-AF65-F5344CB8AC3E}">
        <p14:creationId xmlns:p14="http://schemas.microsoft.com/office/powerpoint/2010/main" val="780944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r>
              <a:rPr lang="en-US" dirty="0" smtClean="0"/>
              <a:t>Rainforest</a:t>
            </a:r>
            <a:r>
              <a:rPr lang="en-US" baseline="0" dirty="0" smtClean="0"/>
              <a:t> canopies are filled with epiphytes, non-parasitic plants like orchids and ferns that anchor atop other plants and live a life aloft. Not much was known about them when </a:t>
            </a:r>
            <a:r>
              <a:rPr lang="en-US" baseline="0" dirty="0" err="1" smtClean="0"/>
              <a:t>Nalini</a:t>
            </a:r>
            <a:r>
              <a:rPr lang="en-US" baseline="0" dirty="0" smtClean="0"/>
              <a:t> decided to make her </a:t>
            </a:r>
            <a:r>
              <a:rPr lang="en-US" dirty="0" smtClean="0"/>
              <a:t>office high up in the trees. </a:t>
            </a:r>
            <a:r>
              <a:rPr lang="en-US" dirty="0" err="1" smtClean="0"/>
              <a:t>Nadkarni's</a:t>
            </a:r>
            <a:r>
              <a:rPr lang="en-US" dirty="0" smtClean="0"/>
              <a:t> interest was first drawn to </a:t>
            </a:r>
            <a:r>
              <a:rPr lang="en-US" dirty="0" smtClean="0">
                <a:hlinkClick r:id="rId3" tooltip="Forest ecology"/>
              </a:rPr>
              <a:t>rain forest ecology</a:t>
            </a:r>
            <a:r>
              <a:rPr lang="en-US" dirty="0" smtClean="0"/>
              <a:t> due to the contradiction offered by its plant life. There was a great abundance and variety of plant life within the rain forest despite its nutrient poor soil, and her goal was to discover how the plant life was sustained. Her studies within the canopy revealed that the </a:t>
            </a:r>
            <a:r>
              <a:rPr lang="en-US" dirty="0" smtClean="0">
                <a:hlinkClick r:id="rId4" tooltip="Epiphyte"/>
              </a:rPr>
              <a:t>epiphytes</a:t>
            </a:r>
            <a:r>
              <a:rPr lang="en-US" baseline="0" dirty="0" smtClean="0"/>
              <a:t> </a:t>
            </a:r>
            <a:r>
              <a:rPr lang="en-US" dirty="0" smtClean="0"/>
              <a:t>were trapping organic material beneath their root system. This organic material eventually formed a nutrient rich mat, and trees in the rain forest had developed aerial roots, stemming from their trunks and branches, in order to absorb these nutrients as well. The aerial roots growing into the mats aided the rain forest trees by providing the nourishment that they did not receive from the nutrient poor soil.</a:t>
            </a:r>
            <a:endParaRPr lang="en-US" dirty="0"/>
          </a:p>
        </p:txBody>
      </p:sp>
      <p:sp>
        <p:nvSpPr>
          <p:cNvPr id="4" name="Slide Number Placeholder 3"/>
          <p:cNvSpPr>
            <a:spLocks noGrp="1"/>
          </p:cNvSpPr>
          <p:nvPr>
            <p:ph type="sldNum" sz="quarter" idx="10"/>
          </p:nvPr>
        </p:nvSpPr>
        <p:spPr/>
        <p:txBody>
          <a:bodyPr/>
          <a:lstStyle/>
          <a:p>
            <a:fld id="{15045972-6370-D343-8807-FE02EBBFD15A}" type="slidenum">
              <a:rPr lang="en-US" smtClean="0"/>
              <a:pPr/>
              <a:t>8</a:t>
            </a:fld>
            <a:endParaRPr lang="en-US" dirty="0"/>
          </a:p>
        </p:txBody>
      </p:sp>
    </p:spTree>
    <p:extLst>
      <p:ext uri="{BB962C8B-B14F-4D97-AF65-F5344CB8AC3E}">
        <p14:creationId xmlns:p14="http://schemas.microsoft.com/office/powerpoint/2010/main" val="780944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r>
              <a:rPr lang="en-US" dirty="0" smtClean="0"/>
              <a:t>Not only do epiphytic</a:t>
            </a:r>
            <a:r>
              <a:rPr lang="en-US" baseline="0" dirty="0" smtClean="0"/>
              <a:t> mats provide nourishment to their platforms, but they provide habitat for a huge diversity of life forms from insects to vertebrates. </a:t>
            </a:r>
            <a:endParaRPr lang="en-US" dirty="0"/>
          </a:p>
        </p:txBody>
      </p:sp>
      <p:sp>
        <p:nvSpPr>
          <p:cNvPr id="4" name="Slide Number Placeholder 3"/>
          <p:cNvSpPr>
            <a:spLocks noGrp="1"/>
          </p:cNvSpPr>
          <p:nvPr>
            <p:ph type="sldNum" sz="quarter" idx="10"/>
          </p:nvPr>
        </p:nvSpPr>
        <p:spPr/>
        <p:txBody>
          <a:bodyPr/>
          <a:lstStyle/>
          <a:p>
            <a:fld id="{15045972-6370-D343-8807-FE02EBBFD15A}" type="slidenum">
              <a:rPr lang="en-US" smtClean="0"/>
              <a:pPr/>
              <a:t>9</a:t>
            </a:fld>
            <a:endParaRPr lang="en-US" dirty="0"/>
          </a:p>
        </p:txBody>
      </p:sp>
    </p:spTree>
    <p:extLst>
      <p:ext uri="{BB962C8B-B14F-4D97-AF65-F5344CB8AC3E}">
        <p14:creationId xmlns:p14="http://schemas.microsoft.com/office/powerpoint/2010/main" val="780944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B886D2-6C7B-4B4D-94F0-B195DA687682}" type="datetimeFigureOut">
              <a:rPr lang="en-US" smtClean="0"/>
              <a:pPr/>
              <a:t>7/29/16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410F2-E08D-4649-8B6A-8DA45D573948}" type="slidenum">
              <a:rPr lang="en-US" smtClean="0"/>
              <a:pPr/>
              <a:t>‹#›</a:t>
            </a:fld>
            <a:endParaRPr lang="en-US" dirty="0"/>
          </a:p>
        </p:txBody>
      </p:sp>
    </p:spTree>
    <p:extLst>
      <p:ext uri="{BB962C8B-B14F-4D97-AF65-F5344CB8AC3E}">
        <p14:creationId xmlns:p14="http://schemas.microsoft.com/office/powerpoint/2010/main" val="3285010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B886D2-6C7B-4B4D-94F0-B195DA687682}" type="datetimeFigureOut">
              <a:rPr lang="en-US" smtClean="0"/>
              <a:pPr/>
              <a:t>7/29/16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410F2-E08D-4649-8B6A-8DA45D573948}" type="slidenum">
              <a:rPr lang="en-US" smtClean="0"/>
              <a:pPr/>
              <a:t>‹#›</a:t>
            </a:fld>
            <a:endParaRPr lang="en-US" dirty="0"/>
          </a:p>
        </p:txBody>
      </p:sp>
    </p:spTree>
    <p:extLst>
      <p:ext uri="{BB962C8B-B14F-4D97-AF65-F5344CB8AC3E}">
        <p14:creationId xmlns:p14="http://schemas.microsoft.com/office/powerpoint/2010/main" val="1654642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B886D2-6C7B-4B4D-94F0-B195DA687682}" type="datetimeFigureOut">
              <a:rPr lang="en-US" smtClean="0"/>
              <a:pPr/>
              <a:t>7/29/16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410F2-E08D-4649-8B6A-8DA45D573948}" type="slidenum">
              <a:rPr lang="en-US" smtClean="0"/>
              <a:pPr/>
              <a:t>‹#›</a:t>
            </a:fld>
            <a:endParaRPr lang="en-US" dirty="0"/>
          </a:p>
        </p:txBody>
      </p:sp>
    </p:spTree>
    <p:extLst>
      <p:ext uri="{BB962C8B-B14F-4D97-AF65-F5344CB8AC3E}">
        <p14:creationId xmlns:p14="http://schemas.microsoft.com/office/powerpoint/2010/main" val="3012803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B886D2-6C7B-4B4D-94F0-B195DA687682}" type="datetimeFigureOut">
              <a:rPr lang="en-US" smtClean="0"/>
              <a:pPr/>
              <a:t>7/29/16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410F2-E08D-4649-8B6A-8DA45D573948}" type="slidenum">
              <a:rPr lang="en-US" smtClean="0"/>
              <a:pPr/>
              <a:t>‹#›</a:t>
            </a:fld>
            <a:endParaRPr lang="en-US" dirty="0"/>
          </a:p>
        </p:txBody>
      </p:sp>
    </p:spTree>
    <p:extLst>
      <p:ext uri="{BB962C8B-B14F-4D97-AF65-F5344CB8AC3E}">
        <p14:creationId xmlns:p14="http://schemas.microsoft.com/office/powerpoint/2010/main" val="722297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B886D2-6C7B-4B4D-94F0-B195DA687682}" type="datetimeFigureOut">
              <a:rPr lang="en-US" smtClean="0"/>
              <a:pPr/>
              <a:t>7/29/16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410F2-E08D-4649-8B6A-8DA45D573948}" type="slidenum">
              <a:rPr lang="en-US" smtClean="0"/>
              <a:pPr/>
              <a:t>‹#›</a:t>
            </a:fld>
            <a:endParaRPr lang="en-US" dirty="0"/>
          </a:p>
        </p:txBody>
      </p:sp>
    </p:spTree>
    <p:extLst>
      <p:ext uri="{BB962C8B-B14F-4D97-AF65-F5344CB8AC3E}">
        <p14:creationId xmlns:p14="http://schemas.microsoft.com/office/powerpoint/2010/main" val="144999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B886D2-6C7B-4B4D-94F0-B195DA687682}" type="datetimeFigureOut">
              <a:rPr lang="en-US" smtClean="0"/>
              <a:pPr/>
              <a:t>7/29/16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410F2-E08D-4649-8B6A-8DA45D573948}" type="slidenum">
              <a:rPr lang="en-US" smtClean="0"/>
              <a:pPr/>
              <a:t>‹#›</a:t>
            </a:fld>
            <a:endParaRPr lang="en-US" dirty="0"/>
          </a:p>
        </p:txBody>
      </p:sp>
    </p:spTree>
    <p:extLst>
      <p:ext uri="{BB962C8B-B14F-4D97-AF65-F5344CB8AC3E}">
        <p14:creationId xmlns:p14="http://schemas.microsoft.com/office/powerpoint/2010/main" val="3837109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B886D2-6C7B-4B4D-94F0-B195DA687682}" type="datetimeFigureOut">
              <a:rPr lang="en-US" smtClean="0"/>
              <a:pPr/>
              <a:t>7/29/16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3410F2-E08D-4649-8B6A-8DA45D573948}" type="slidenum">
              <a:rPr lang="en-US" smtClean="0"/>
              <a:pPr/>
              <a:t>‹#›</a:t>
            </a:fld>
            <a:endParaRPr lang="en-US" dirty="0"/>
          </a:p>
        </p:txBody>
      </p:sp>
    </p:spTree>
    <p:extLst>
      <p:ext uri="{BB962C8B-B14F-4D97-AF65-F5344CB8AC3E}">
        <p14:creationId xmlns:p14="http://schemas.microsoft.com/office/powerpoint/2010/main" val="3284861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B886D2-6C7B-4B4D-94F0-B195DA687682}" type="datetimeFigureOut">
              <a:rPr lang="en-US" smtClean="0"/>
              <a:pPr/>
              <a:t>7/29/16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3410F2-E08D-4649-8B6A-8DA45D573948}" type="slidenum">
              <a:rPr lang="en-US" smtClean="0"/>
              <a:pPr/>
              <a:t>‹#›</a:t>
            </a:fld>
            <a:endParaRPr lang="en-US" dirty="0"/>
          </a:p>
        </p:txBody>
      </p:sp>
    </p:spTree>
    <p:extLst>
      <p:ext uri="{BB962C8B-B14F-4D97-AF65-F5344CB8AC3E}">
        <p14:creationId xmlns:p14="http://schemas.microsoft.com/office/powerpoint/2010/main" val="1507477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886D2-6C7B-4B4D-94F0-B195DA687682}" type="datetimeFigureOut">
              <a:rPr lang="en-US" smtClean="0"/>
              <a:pPr/>
              <a:t>7/29/16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3410F2-E08D-4649-8B6A-8DA45D573948}" type="slidenum">
              <a:rPr lang="en-US" smtClean="0"/>
              <a:pPr/>
              <a:t>‹#›</a:t>
            </a:fld>
            <a:endParaRPr lang="en-US" dirty="0"/>
          </a:p>
        </p:txBody>
      </p:sp>
    </p:spTree>
    <p:extLst>
      <p:ext uri="{BB962C8B-B14F-4D97-AF65-F5344CB8AC3E}">
        <p14:creationId xmlns:p14="http://schemas.microsoft.com/office/powerpoint/2010/main" val="1111811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B886D2-6C7B-4B4D-94F0-B195DA687682}" type="datetimeFigureOut">
              <a:rPr lang="en-US" smtClean="0"/>
              <a:pPr/>
              <a:t>7/29/16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410F2-E08D-4649-8B6A-8DA45D573948}" type="slidenum">
              <a:rPr lang="en-US" smtClean="0"/>
              <a:pPr/>
              <a:t>‹#›</a:t>
            </a:fld>
            <a:endParaRPr lang="en-US" dirty="0"/>
          </a:p>
        </p:txBody>
      </p:sp>
    </p:spTree>
    <p:extLst>
      <p:ext uri="{BB962C8B-B14F-4D97-AF65-F5344CB8AC3E}">
        <p14:creationId xmlns:p14="http://schemas.microsoft.com/office/powerpoint/2010/main" val="273951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B886D2-6C7B-4B4D-94F0-B195DA687682}" type="datetimeFigureOut">
              <a:rPr lang="en-US" smtClean="0"/>
              <a:pPr/>
              <a:t>7/29/16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410F2-E08D-4649-8B6A-8DA45D573948}" type="slidenum">
              <a:rPr lang="en-US" smtClean="0"/>
              <a:pPr/>
              <a:t>‹#›</a:t>
            </a:fld>
            <a:endParaRPr lang="en-US" dirty="0"/>
          </a:p>
        </p:txBody>
      </p:sp>
    </p:spTree>
    <p:extLst>
      <p:ext uri="{BB962C8B-B14F-4D97-AF65-F5344CB8AC3E}">
        <p14:creationId xmlns:p14="http://schemas.microsoft.com/office/powerpoint/2010/main" val="31670000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B886D2-6C7B-4B4D-94F0-B195DA687682}" type="datetimeFigureOut">
              <a:rPr lang="en-US" smtClean="0"/>
              <a:pPr/>
              <a:t>7/29/16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410F2-E08D-4649-8B6A-8DA45D573948}" type="slidenum">
              <a:rPr lang="en-US" smtClean="0"/>
              <a:pPr/>
              <a:t>‹#›</a:t>
            </a:fld>
            <a:endParaRPr lang="en-US" dirty="0"/>
          </a:p>
        </p:txBody>
      </p:sp>
    </p:spTree>
    <p:extLst>
      <p:ext uri="{BB962C8B-B14F-4D97-AF65-F5344CB8AC3E}">
        <p14:creationId xmlns:p14="http://schemas.microsoft.com/office/powerpoint/2010/main" val="1042546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jpeg"/><Relationship Id="rId9"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2.jpeg"/><Relationship Id="rId5"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810384" y="252962"/>
            <a:ext cx="7565449" cy="140735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chemeClr val="tx1"/>
                </a:solidFill>
                <a:effectLst/>
                <a:uLnTx/>
                <a:uFillTx/>
                <a:latin typeface="Candara"/>
                <a:ea typeface="+mj-ea"/>
                <a:cs typeface="Candara"/>
              </a:rPr>
              <a:t>Brilliant Biodiversity Brains (aka</a:t>
            </a:r>
            <a:r>
              <a:rPr lang="en-US" sz="5400" b="1" dirty="0">
                <a:solidFill>
                  <a:schemeClr val="tx1"/>
                </a:solidFill>
                <a:latin typeface="Candara"/>
                <a:ea typeface="+mj-ea"/>
                <a:cs typeface="Candara"/>
              </a:rPr>
              <a:t> </a:t>
            </a:r>
            <a:r>
              <a:rPr lang="en-US" sz="5400" b="1" dirty="0" smtClean="0">
                <a:solidFill>
                  <a:schemeClr val="tx1"/>
                </a:solidFill>
                <a:latin typeface="Candara"/>
                <a:ea typeface="+mj-ea"/>
                <a:cs typeface="Candara"/>
              </a:rPr>
              <a:t>Awesome Ecologists)</a:t>
            </a:r>
            <a:endParaRPr kumimoji="0" lang="en-US" sz="5400" b="1" i="1" u="none" strike="noStrike" kern="1200" cap="none" spc="0" normalizeH="0" baseline="0" noProof="0" dirty="0">
              <a:ln>
                <a:noFill/>
              </a:ln>
              <a:solidFill>
                <a:schemeClr val="tx1"/>
              </a:solidFill>
              <a:effectLst/>
              <a:uLnTx/>
              <a:uFillTx/>
              <a:latin typeface="Candara"/>
              <a:ea typeface="+mj-ea"/>
              <a:cs typeface="Candara"/>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950" y="3409950"/>
            <a:ext cx="38100" cy="38100"/>
          </a:xfrm>
          <a:prstGeom prst="rect">
            <a:avLst/>
          </a:prstGeom>
        </p:spPr>
      </p:pic>
      <p:pic>
        <p:nvPicPr>
          <p:cNvPr id="1030" name="Picture 6" descr="http://bbcsweetwater.com/images/icons/North_Americ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00" y="1660318"/>
            <a:ext cx="3906514" cy="4349957"/>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rot="18995468">
            <a:off x="2752725" y="6048375"/>
            <a:ext cx="419100" cy="1524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32" name="Picture 8" descr="http://costarica-information.com/nature/national-parks-other-protected-areas/popular-protected-are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2950" y="1736518"/>
            <a:ext cx="4257675" cy="392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8862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810384" y="252962"/>
            <a:ext cx="7565449" cy="140735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7500"/>
          </a:bodyPr>
          <a:lstStyle/>
          <a:p>
            <a:pPr algn="ctr">
              <a:spcBef>
                <a:spcPct val="0"/>
              </a:spcBef>
              <a:defRPr/>
            </a:pPr>
            <a:r>
              <a:rPr kumimoji="0" lang="en-US" sz="5400" b="1" u="none" strike="noStrike" kern="1200" cap="none" spc="0" normalizeH="0" baseline="0" noProof="0" dirty="0" smtClean="0">
                <a:ln>
                  <a:noFill/>
                </a:ln>
                <a:solidFill>
                  <a:schemeClr val="tx1"/>
                </a:solidFill>
                <a:effectLst/>
                <a:uLnTx/>
                <a:uFillTx/>
                <a:latin typeface="Candara"/>
                <a:ea typeface="+mj-ea"/>
                <a:cs typeface="Candara"/>
              </a:rPr>
              <a:t>Inspiring</a:t>
            </a:r>
            <a:r>
              <a:rPr kumimoji="0" lang="en-US" sz="5400" b="1" u="none" strike="noStrike" kern="1200" cap="none" spc="0" normalizeH="0" noProof="0" dirty="0" smtClean="0">
                <a:ln>
                  <a:noFill/>
                </a:ln>
                <a:solidFill>
                  <a:schemeClr val="tx1"/>
                </a:solidFill>
                <a:effectLst/>
                <a:uLnTx/>
                <a:uFillTx/>
                <a:latin typeface="Candara"/>
                <a:ea typeface="+mj-ea"/>
                <a:cs typeface="Candara"/>
              </a:rPr>
              <a:t> Others</a:t>
            </a:r>
            <a:endParaRPr kumimoji="0" lang="en-US" sz="5400" b="1" u="none" strike="noStrike" kern="1200" cap="none" spc="0" normalizeH="0" baseline="0" noProof="0" dirty="0">
              <a:ln>
                <a:noFill/>
              </a:ln>
              <a:solidFill>
                <a:schemeClr val="tx1"/>
              </a:solidFill>
              <a:effectLst/>
              <a:uLnTx/>
              <a:uFillTx/>
              <a:latin typeface="Candara"/>
              <a:ea typeface="+mj-ea"/>
              <a:cs typeface="Candara"/>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950" y="3409950"/>
            <a:ext cx="38100" cy="38100"/>
          </a:xfrm>
          <a:prstGeom prst="rect">
            <a:avLst/>
          </a:prstGeom>
        </p:spPr>
      </p:pic>
      <p:pic>
        <p:nvPicPr>
          <p:cNvPr id="3076" name="Picture 4" descr="Front 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1507" y="2215517"/>
            <a:ext cx="1584325" cy="238886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Image result for between earth and sky nalini nadkarn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8" descr="Image result for between earth and sky nalini nadkarn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https://tedcdnpi-a.akamaihd.net/r/images.ted.com/images/ted/75594_800x600.jpg?c=1280%2C720&amp;ll=1&amp;quality=89&amp;w=1200"/>
          <p:cNvPicPr>
            <a:picLocks noChangeAspect="1" noChangeArrowheads="1"/>
          </p:cNvPicPr>
          <p:nvPr/>
        </p:nvPicPr>
        <p:blipFill rotWithShape="1">
          <a:blip r:embed="rId5">
            <a:extLst>
              <a:ext uri="{28A0092B-C50C-407E-A947-70E740481C1C}">
                <a14:useLocalDpi xmlns:a14="http://schemas.microsoft.com/office/drawing/2010/main" val="0"/>
              </a:ext>
            </a:extLst>
          </a:blip>
          <a:srcRect l="14658" r="14680"/>
          <a:stretch/>
        </p:blipFill>
        <p:spPr bwMode="auto">
          <a:xfrm>
            <a:off x="2828924" y="1474869"/>
            <a:ext cx="3714751" cy="394636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Nalini Nadkarni shoots a line into a tall tre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899" y="2087186"/>
            <a:ext cx="2035175" cy="329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7995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810384" y="252962"/>
            <a:ext cx="7565449" cy="140735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a:bodyPr>
          <a:lstStyle/>
          <a:p>
            <a:pPr algn="ctr">
              <a:spcBef>
                <a:spcPct val="0"/>
              </a:spcBef>
              <a:defRPr/>
            </a:pPr>
            <a:r>
              <a:rPr kumimoji="0" lang="en-US" sz="5400" b="1" u="none" strike="noStrike" kern="1200" cap="none" spc="0" normalizeH="0" baseline="0" noProof="0" dirty="0" smtClean="0">
                <a:ln>
                  <a:noFill/>
                </a:ln>
                <a:solidFill>
                  <a:schemeClr val="tx1"/>
                </a:solidFill>
                <a:effectLst/>
                <a:uLnTx/>
                <a:uFillTx/>
                <a:latin typeface="Candara"/>
                <a:ea typeface="+mj-ea"/>
                <a:cs typeface="Candara"/>
              </a:rPr>
              <a:t>Tropical</a:t>
            </a:r>
            <a:r>
              <a:rPr kumimoji="0" lang="en-US" sz="5400" b="1" u="none" strike="noStrike" kern="1200" cap="none" spc="0" normalizeH="0" noProof="0" dirty="0" smtClean="0">
                <a:ln>
                  <a:noFill/>
                </a:ln>
                <a:solidFill>
                  <a:schemeClr val="tx1"/>
                </a:solidFill>
                <a:effectLst/>
                <a:uLnTx/>
                <a:uFillTx/>
                <a:latin typeface="Candara"/>
                <a:ea typeface="+mj-ea"/>
                <a:cs typeface="Candara"/>
              </a:rPr>
              <a:t> Deciduous Forest</a:t>
            </a:r>
            <a:endParaRPr kumimoji="0" lang="en-US" sz="5400" b="1" u="none" strike="noStrike" kern="1200" cap="none" spc="0" normalizeH="0" baseline="0" noProof="0" dirty="0">
              <a:ln>
                <a:noFill/>
              </a:ln>
              <a:solidFill>
                <a:schemeClr val="tx1"/>
              </a:solidFill>
              <a:effectLst/>
              <a:uLnTx/>
              <a:uFillTx/>
              <a:latin typeface="Candara"/>
              <a:ea typeface="+mj-ea"/>
              <a:cs typeface="Candara"/>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950" y="3409950"/>
            <a:ext cx="38100" cy="38100"/>
          </a:xfrm>
          <a:prstGeom prst="rect">
            <a:avLst/>
          </a:prstGeom>
        </p:spPr>
      </p:pic>
      <p:pic>
        <p:nvPicPr>
          <p:cNvPr id="2050" name="Picture 2" descr="http://www.desertmuseum.org/programs/images/TDFmap-NAm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5313" y="1450768"/>
            <a:ext cx="4767106" cy="34336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ropical Deciduous Forest (TDF) - ©AZ/Sonora Desert Museum, Mark Dimmitt 199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300" y="1450768"/>
            <a:ext cx="3944560" cy="282881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Guanacaste national par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887" y="4552949"/>
            <a:ext cx="3758973"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477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810384" y="252962"/>
            <a:ext cx="7565449" cy="140735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7500"/>
          </a:bodyPr>
          <a:lstStyle/>
          <a:p>
            <a:pPr algn="ctr">
              <a:spcBef>
                <a:spcPct val="0"/>
              </a:spcBef>
              <a:defRPr/>
            </a:pPr>
            <a:r>
              <a:rPr kumimoji="0" lang="en-US" sz="5400" b="1" u="none" strike="noStrike" kern="1200" cap="none" spc="0" normalizeH="0" baseline="0" noProof="0" dirty="0" smtClean="0">
                <a:ln>
                  <a:noFill/>
                </a:ln>
                <a:solidFill>
                  <a:schemeClr val="tx1"/>
                </a:solidFill>
                <a:effectLst/>
                <a:uLnTx/>
                <a:uFillTx/>
                <a:latin typeface="Candara"/>
                <a:ea typeface="+mj-ea"/>
                <a:cs typeface="Candara"/>
              </a:rPr>
              <a:t>Dan Janzen</a:t>
            </a:r>
            <a:endParaRPr kumimoji="0" lang="en-US" sz="5400" b="1" u="none" strike="noStrike" kern="1200" cap="none" spc="0" normalizeH="0" baseline="0" noProof="0" dirty="0">
              <a:ln>
                <a:noFill/>
              </a:ln>
              <a:solidFill>
                <a:schemeClr val="tx1"/>
              </a:solidFill>
              <a:effectLst/>
              <a:uLnTx/>
              <a:uFillTx/>
              <a:latin typeface="Candara"/>
              <a:ea typeface="+mj-ea"/>
              <a:cs typeface="Candara"/>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950" y="3409950"/>
            <a:ext cx="38100" cy="38100"/>
          </a:xfrm>
          <a:prstGeom prst="rect">
            <a:avLst/>
          </a:prstGeom>
        </p:spPr>
      </p:pic>
      <p:pic>
        <p:nvPicPr>
          <p:cNvPr id="3074" name="Picture 2" descr="Dan Janzen at work with pet porcupine Espinita exploring his cheek, and 1999 vintage lap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4507" y="1590675"/>
            <a:ext cx="6197202" cy="4957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4941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810384" y="252962"/>
            <a:ext cx="7565449" cy="140735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p>
            <a:pPr algn="ctr">
              <a:spcBef>
                <a:spcPct val="0"/>
              </a:spcBef>
              <a:defRPr/>
            </a:pPr>
            <a:r>
              <a:rPr kumimoji="0" lang="en-US" sz="5400" b="1" u="none" strike="noStrike" kern="1200" cap="none" spc="0" normalizeH="0" baseline="0" noProof="0" dirty="0" smtClean="0">
                <a:ln>
                  <a:noFill/>
                </a:ln>
                <a:solidFill>
                  <a:schemeClr val="tx1"/>
                </a:solidFill>
                <a:effectLst/>
                <a:uLnTx/>
                <a:uFillTx/>
                <a:latin typeface="Candara"/>
                <a:ea typeface="+mj-ea"/>
                <a:cs typeface="Candara"/>
              </a:rPr>
              <a:t>Guanacaste</a:t>
            </a:r>
            <a:r>
              <a:rPr kumimoji="0" lang="en-US" sz="5400" b="1" u="none" strike="noStrike" kern="1200" cap="none" spc="0" normalizeH="0" noProof="0" dirty="0" smtClean="0">
                <a:ln>
                  <a:noFill/>
                </a:ln>
                <a:solidFill>
                  <a:schemeClr val="tx1"/>
                </a:solidFill>
                <a:effectLst/>
                <a:uLnTx/>
                <a:uFillTx/>
                <a:latin typeface="Candara"/>
                <a:ea typeface="+mj-ea"/>
                <a:cs typeface="Candara"/>
              </a:rPr>
              <a:t> Conservation Area</a:t>
            </a:r>
            <a:endParaRPr kumimoji="0" lang="en-US" sz="5400" b="1" u="none" strike="noStrike" kern="1200" cap="none" spc="0" normalizeH="0" baseline="0" noProof="0" dirty="0">
              <a:ln>
                <a:noFill/>
              </a:ln>
              <a:solidFill>
                <a:schemeClr val="tx1"/>
              </a:solidFill>
              <a:effectLst/>
              <a:uLnTx/>
              <a:uFillTx/>
              <a:latin typeface="Candara"/>
              <a:ea typeface="+mj-ea"/>
              <a:cs typeface="Candara"/>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950" y="3409950"/>
            <a:ext cx="38100" cy="38100"/>
          </a:xfrm>
          <a:prstGeom prst="rect">
            <a:avLst/>
          </a:prstGeom>
        </p:spPr>
      </p:pic>
      <p:pic>
        <p:nvPicPr>
          <p:cNvPr id="5122" name="Picture 2" descr="http://www.big-world-out-there.com/z-pics/guanacaste-conservation-area-costa-rica.jpg"/>
          <p:cNvPicPr>
            <a:picLocks noChangeAspect="1" noChangeArrowheads="1"/>
          </p:cNvPicPr>
          <p:nvPr/>
        </p:nvPicPr>
        <p:blipFill rotWithShape="1">
          <a:blip r:embed="rId4">
            <a:extLst>
              <a:ext uri="{28A0092B-C50C-407E-A947-70E740481C1C}">
                <a14:useLocalDpi xmlns:a14="http://schemas.microsoft.com/office/drawing/2010/main" val="0"/>
              </a:ext>
            </a:extLst>
          </a:blip>
          <a:srcRect l="-6007" t="-4652" r="20078" b="4652"/>
          <a:stretch/>
        </p:blipFill>
        <p:spPr bwMode="auto">
          <a:xfrm>
            <a:off x="3434073" y="1914522"/>
            <a:ext cx="5586102" cy="433387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www.1costaricalink.com/eng/web/parks/images-parks/santaros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4" y="2708068"/>
            <a:ext cx="3506416" cy="2514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3923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950" y="3409950"/>
            <a:ext cx="38100" cy="38100"/>
          </a:xfrm>
          <a:prstGeom prst="rect">
            <a:avLst/>
          </a:prstGeom>
        </p:spPr>
      </p:pic>
      <p:pic>
        <p:nvPicPr>
          <p:cNvPr id="6154" name="Picture 10" descr="Image result for Dan Janzen working in l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5411" y="506960"/>
            <a:ext cx="1857077" cy="216956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c1.staticflickr.com/9/8457/8003665912_67ec31ab57_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5024" y="366219"/>
            <a:ext cx="3895726" cy="25929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archive.wired.com/images/article/magazine/1610/ff_barcodeoflife_f.jpg"/>
          <p:cNvPicPr>
            <a:picLocks noChangeAspect="1" noChangeArrowheads="1"/>
          </p:cNvPicPr>
          <p:nvPr/>
        </p:nvPicPr>
        <p:blipFill rotWithShape="1">
          <a:blip r:embed="rId6">
            <a:extLst>
              <a:ext uri="{28A0092B-C50C-407E-A947-70E740481C1C}">
                <a14:useLocalDpi xmlns:a14="http://schemas.microsoft.com/office/drawing/2010/main" val="0"/>
              </a:ext>
            </a:extLst>
          </a:blip>
          <a:srcRect r="50000"/>
          <a:stretch/>
        </p:blipFill>
        <p:spPr bwMode="auto">
          <a:xfrm>
            <a:off x="241301" y="285749"/>
            <a:ext cx="1587500" cy="275389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cafnrnews.com/uploads/2013/07/Costa-Rica-pic-2-1024x76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6924" y="3039645"/>
            <a:ext cx="4467225" cy="3353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8575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950" y="3409950"/>
            <a:ext cx="38100" cy="38100"/>
          </a:xfrm>
          <a:prstGeom prst="rect">
            <a:avLst/>
          </a:prstGeom>
        </p:spPr>
      </p:pic>
      <p:pic>
        <p:nvPicPr>
          <p:cNvPr id="4098" name="Picture 2" descr="https://srivastavalab.files.wordpress.com/2011/04/dsc021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62" y="525566"/>
            <a:ext cx="4129088" cy="309869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costa rica ecotourism 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5700" y="531863"/>
            <a:ext cx="2962275" cy="154305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costa rica ecotourism imag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6725" y="2190750"/>
            <a:ext cx="250507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costa rica ecotourism imag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6712" y="4310062"/>
            <a:ext cx="2705100" cy="16859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http://www.zonatropical.net/medicinal_plants_cr_files/image326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080" y="4019550"/>
            <a:ext cx="1676400" cy="1495426"/>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ttp://cdn.serpadres.com/imgs/images/image-27839.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16123" y="3784997"/>
            <a:ext cx="3292475" cy="2469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0304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810384" y="252962"/>
            <a:ext cx="7565449" cy="140735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7500"/>
          </a:bodyPr>
          <a:lstStyle/>
          <a:p>
            <a:pPr algn="ctr">
              <a:spcBef>
                <a:spcPct val="0"/>
              </a:spcBef>
              <a:defRPr/>
            </a:pPr>
            <a:r>
              <a:rPr kumimoji="0" lang="en-US" sz="5400" b="1" u="none" strike="noStrike" kern="1200" cap="none" spc="0" normalizeH="0" baseline="0" noProof="0" dirty="0" err="1" smtClean="0">
                <a:ln>
                  <a:noFill/>
                </a:ln>
                <a:solidFill>
                  <a:schemeClr val="tx1"/>
                </a:solidFill>
                <a:effectLst/>
                <a:uLnTx/>
                <a:uFillTx/>
                <a:latin typeface="Candara"/>
                <a:ea typeface="+mj-ea"/>
                <a:cs typeface="Candara"/>
              </a:rPr>
              <a:t>Nalini</a:t>
            </a:r>
            <a:r>
              <a:rPr kumimoji="0" lang="en-US" sz="5400" b="1" u="none" strike="noStrike" kern="1200" cap="none" spc="0" normalizeH="0" baseline="0" noProof="0" dirty="0" smtClean="0">
                <a:ln>
                  <a:noFill/>
                </a:ln>
                <a:solidFill>
                  <a:schemeClr val="tx1"/>
                </a:solidFill>
                <a:effectLst/>
                <a:uLnTx/>
                <a:uFillTx/>
                <a:latin typeface="Candara"/>
                <a:ea typeface="+mj-ea"/>
                <a:cs typeface="Candara"/>
              </a:rPr>
              <a:t> </a:t>
            </a:r>
            <a:r>
              <a:rPr kumimoji="0" lang="en-US" sz="5400" b="1" u="none" strike="noStrike" kern="1200" cap="none" spc="0" normalizeH="0" baseline="0" noProof="0" dirty="0" err="1" smtClean="0">
                <a:ln>
                  <a:noFill/>
                </a:ln>
                <a:solidFill>
                  <a:schemeClr val="tx1"/>
                </a:solidFill>
                <a:effectLst/>
                <a:uLnTx/>
                <a:uFillTx/>
                <a:latin typeface="Candara"/>
                <a:ea typeface="+mj-ea"/>
                <a:cs typeface="Candara"/>
              </a:rPr>
              <a:t>Nadkarni</a:t>
            </a:r>
            <a:r>
              <a:rPr kumimoji="0" lang="en-US" sz="5400" b="1" u="none" strike="noStrike" kern="1200" cap="none" spc="0" normalizeH="0" noProof="0" dirty="0" smtClean="0">
                <a:ln>
                  <a:noFill/>
                </a:ln>
                <a:solidFill>
                  <a:schemeClr val="tx1"/>
                </a:solidFill>
                <a:effectLst/>
                <a:uLnTx/>
                <a:uFillTx/>
                <a:latin typeface="Candara"/>
                <a:ea typeface="+mj-ea"/>
                <a:cs typeface="Candara"/>
              </a:rPr>
              <a:t> </a:t>
            </a:r>
            <a:endParaRPr kumimoji="0" lang="en-US" sz="5400" b="1" u="none" strike="noStrike" kern="1200" cap="none" spc="0" normalizeH="0" baseline="0" noProof="0" dirty="0">
              <a:ln>
                <a:noFill/>
              </a:ln>
              <a:solidFill>
                <a:schemeClr val="tx1"/>
              </a:solidFill>
              <a:effectLst/>
              <a:uLnTx/>
              <a:uFillTx/>
              <a:latin typeface="Candara"/>
              <a:ea typeface="+mj-ea"/>
              <a:cs typeface="Candara"/>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950" y="3409950"/>
            <a:ext cx="38100" cy="38100"/>
          </a:xfrm>
          <a:prstGeom prst="rect">
            <a:avLst/>
          </a:prstGeom>
        </p:spPr>
      </p:pic>
      <p:pic>
        <p:nvPicPr>
          <p:cNvPr id="7170" name="Picture 2" descr="Image result for Nalini Nadkarn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383" y="1461152"/>
            <a:ext cx="3028191" cy="433289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s://www.nsf.gov/news/mmg/media/images/tree_climbing_2_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750" y="1461152"/>
            <a:ext cx="3873500" cy="504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3775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810384" y="252962"/>
            <a:ext cx="7565449" cy="140735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p>
            <a:pPr algn="ctr">
              <a:spcBef>
                <a:spcPct val="0"/>
              </a:spcBef>
              <a:defRPr/>
            </a:pPr>
            <a:r>
              <a:rPr kumimoji="0" lang="en-US" sz="5400" b="1" u="none" strike="noStrike" kern="1200" cap="none" spc="0" normalizeH="0" baseline="0" noProof="0" dirty="0" smtClean="0">
                <a:ln>
                  <a:noFill/>
                </a:ln>
                <a:solidFill>
                  <a:schemeClr val="tx1"/>
                </a:solidFill>
                <a:effectLst/>
                <a:uLnTx/>
                <a:uFillTx/>
                <a:latin typeface="Candara"/>
                <a:ea typeface="+mj-ea"/>
                <a:cs typeface="Candara"/>
              </a:rPr>
              <a:t>Unlocking</a:t>
            </a:r>
            <a:r>
              <a:rPr kumimoji="0" lang="en-US" sz="5400" b="1" u="none" strike="noStrike" kern="1200" cap="none" spc="0" normalizeH="0" noProof="0" dirty="0" smtClean="0">
                <a:ln>
                  <a:noFill/>
                </a:ln>
                <a:solidFill>
                  <a:schemeClr val="tx1"/>
                </a:solidFill>
                <a:effectLst/>
                <a:uLnTx/>
                <a:uFillTx/>
                <a:latin typeface="Candara"/>
                <a:ea typeface="+mj-ea"/>
                <a:cs typeface="Candara"/>
              </a:rPr>
              <a:t> the Mysteries of the Forest Canopy</a:t>
            </a:r>
            <a:endParaRPr kumimoji="0" lang="en-US" sz="5400" b="1" u="none" strike="noStrike" kern="1200" cap="none" spc="0" normalizeH="0" baseline="0" noProof="0" dirty="0">
              <a:ln>
                <a:noFill/>
              </a:ln>
              <a:solidFill>
                <a:schemeClr val="tx1"/>
              </a:solidFill>
              <a:effectLst/>
              <a:uLnTx/>
              <a:uFillTx/>
              <a:latin typeface="Candara"/>
              <a:ea typeface="+mj-ea"/>
              <a:cs typeface="Candara"/>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950" y="3409950"/>
            <a:ext cx="38100" cy="38100"/>
          </a:xfrm>
          <a:prstGeom prst="rect">
            <a:avLst/>
          </a:prstGeom>
        </p:spPr>
      </p:pic>
      <p:pic>
        <p:nvPicPr>
          <p:cNvPr id="7172" name="Picture 4" descr="Image result for Nalini Nadkarni"/>
          <p:cNvPicPr>
            <a:picLocks noChangeAspect="1" noChangeArrowheads="1"/>
          </p:cNvPicPr>
          <p:nvPr/>
        </p:nvPicPr>
        <p:blipFill rotWithShape="1">
          <a:blip r:embed="rId4">
            <a:extLst>
              <a:ext uri="{28A0092B-C50C-407E-A947-70E740481C1C}">
                <a14:useLocalDpi xmlns:a14="http://schemas.microsoft.com/office/drawing/2010/main" val="0"/>
              </a:ext>
            </a:extLst>
          </a:blip>
          <a:srcRect l="10601" r="39481"/>
          <a:stretch/>
        </p:blipFill>
        <p:spPr bwMode="auto">
          <a:xfrm>
            <a:off x="6391275" y="2381251"/>
            <a:ext cx="2616942" cy="2476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d/de/DirkvdM_epiphyt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885" y="1805419"/>
            <a:ext cx="5873890" cy="440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7425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810384" y="252962"/>
            <a:ext cx="7565449" cy="140735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0000" lnSpcReduction="20000"/>
          </a:bodyPr>
          <a:lstStyle/>
          <a:p>
            <a:pPr algn="ctr">
              <a:spcBef>
                <a:spcPct val="0"/>
              </a:spcBef>
              <a:defRPr/>
            </a:pPr>
            <a:r>
              <a:rPr kumimoji="0" lang="en-US" sz="5400" b="1" u="none" strike="noStrike" kern="1200" cap="none" spc="0" normalizeH="0" baseline="0" noProof="0" dirty="0" smtClean="0">
                <a:ln>
                  <a:noFill/>
                </a:ln>
                <a:solidFill>
                  <a:schemeClr val="tx1"/>
                </a:solidFill>
                <a:effectLst/>
                <a:uLnTx/>
                <a:uFillTx/>
                <a:latin typeface="Candara"/>
                <a:ea typeface="+mj-ea"/>
                <a:cs typeface="Candara"/>
              </a:rPr>
              <a:t>Unlocking</a:t>
            </a:r>
            <a:r>
              <a:rPr kumimoji="0" lang="en-US" sz="5400" b="1" u="none" strike="noStrike" kern="1200" cap="none" spc="0" normalizeH="0" noProof="0" dirty="0" smtClean="0">
                <a:ln>
                  <a:noFill/>
                </a:ln>
                <a:solidFill>
                  <a:schemeClr val="tx1"/>
                </a:solidFill>
                <a:effectLst/>
                <a:uLnTx/>
                <a:uFillTx/>
                <a:latin typeface="Candara"/>
                <a:ea typeface="+mj-ea"/>
                <a:cs typeface="Candara"/>
              </a:rPr>
              <a:t> the Mysteries of the Forest Canopy</a:t>
            </a:r>
            <a:endParaRPr kumimoji="0" lang="en-US" sz="5400" b="1" u="none" strike="noStrike" kern="1200" cap="none" spc="0" normalizeH="0" baseline="0" noProof="0" dirty="0">
              <a:ln>
                <a:noFill/>
              </a:ln>
              <a:solidFill>
                <a:schemeClr val="tx1"/>
              </a:solidFill>
              <a:effectLst/>
              <a:uLnTx/>
              <a:uFillTx/>
              <a:latin typeface="Candara"/>
              <a:ea typeface="+mj-ea"/>
              <a:cs typeface="Candara"/>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950" y="3409950"/>
            <a:ext cx="38100" cy="38100"/>
          </a:xfrm>
          <a:prstGeom prst="rect">
            <a:avLst/>
          </a:prstGeom>
        </p:spPr>
      </p:pic>
      <p:pic>
        <p:nvPicPr>
          <p:cNvPr id="2050" name="Picture 2" descr="File:Epiphytes (Dominic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033" y="1771650"/>
            <a:ext cx="3674592" cy="48994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cons.wunderground.com/data/wximagenew/b/BarefootBoy/3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0611" y="1638546"/>
            <a:ext cx="3787775" cy="26336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wettropics.gov.au/site/resized/gallery-08082012022733-600-height-mtchristmas-beetl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2999" y="4384705"/>
            <a:ext cx="3735387" cy="2473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5910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2133</TotalTime>
  <Words>664</Words>
  <Application>Microsoft Macintosh PowerPoint</Application>
  <PresentationFormat>On-screen Show (4:3)</PresentationFormat>
  <Paragraphs>28</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Arizona-Sonora Desert Museum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Franklin</dc:creator>
  <cp:lastModifiedBy>Microsoft Office User</cp:lastModifiedBy>
  <cp:revision>140</cp:revision>
  <dcterms:created xsi:type="dcterms:W3CDTF">2014-11-25T02:01:29Z</dcterms:created>
  <dcterms:modified xsi:type="dcterms:W3CDTF">2016-07-29T16:44:15Z</dcterms:modified>
</cp:coreProperties>
</file>