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7" r:id="rId2"/>
    <p:sldId id="280" r:id="rId3"/>
    <p:sldId id="281" r:id="rId4"/>
    <p:sldId id="313" r:id="rId5"/>
    <p:sldId id="308" r:id="rId6"/>
    <p:sldId id="314" r:id="rId7"/>
    <p:sldId id="315" r:id="rId8"/>
    <p:sldId id="316" r:id="rId9"/>
    <p:sldId id="310" r:id="rId10"/>
    <p:sldId id="317" r:id="rId11"/>
    <p:sldId id="311" r:id="rId12"/>
    <p:sldId id="31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0" autoAdjust="0"/>
  </p:normalViewPr>
  <p:slideViewPr>
    <p:cSldViewPr snapToGrid="0" snapToObjects="1">
      <p:cViewPr>
        <p:scale>
          <a:sx n="100" d="100"/>
          <a:sy n="100" d="100"/>
        </p:scale>
        <p:origin x="-440" y="7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265D9-8A37-E048-9E78-D83C2ADC3261}" type="datetimeFigureOut">
              <a:rPr lang="en-US" smtClean="0"/>
              <a:pPr/>
              <a:t>7/29/16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45972-6370-D343-8807-FE02EBBFD15A}" type="slidenum">
              <a:rPr lang="en-US" smtClean="0"/>
              <a:pPr/>
              <a:t>‹#›</a:t>
            </a:fld>
            <a:endParaRPr lang="en-US" dirty="0"/>
          </a:p>
        </p:txBody>
      </p:sp>
    </p:spTree>
    <p:extLst>
      <p:ext uri="{BB962C8B-B14F-4D97-AF65-F5344CB8AC3E}">
        <p14:creationId xmlns:p14="http://schemas.microsoft.com/office/powerpoint/2010/main" val="3156752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ommunity_(ecology)" TargetMode="External"/><Relationship Id="rId4" Type="http://schemas.openxmlformats.org/officeDocument/2006/relationships/hyperlink" Target="https://en.wikipedia.org/wiki/Species_richness%23cite_note-Colwell2009-1" TargetMode="External"/><Relationship Id="rId5" Type="http://schemas.openxmlformats.org/officeDocument/2006/relationships/hyperlink" Target="https://en.wikipedia.org/wiki/Species" TargetMode="External"/><Relationship Id="rId6" Type="http://schemas.openxmlformats.org/officeDocument/2006/relationships/hyperlink" Target="https://en.wikipedia.org/wiki/Abundance_(ecology)" TargetMode="External"/><Relationship Id="rId7" Type="http://schemas.openxmlformats.org/officeDocument/2006/relationships/hyperlink" Target="https://en.wikipedia.org/wiki/Relative_species_abundance" TargetMode="External"/><Relationship Id="rId8" Type="http://schemas.openxmlformats.org/officeDocument/2006/relationships/hyperlink" Target="https://en.wikipedia.org/wiki/Species_diversity" TargetMode="External"/><Relationship Id="rId9" Type="http://schemas.openxmlformats.org/officeDocument/2006/relationships/hyperlink" Target="https://en.wikipedia.org/wiki/Species_evennes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collaborativescience.org/WebContent/WS/CitSci/Tutorials_Wisconsin/www.fia.fs.fed.u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measuring</a:t>
            </a:r>
            <a:r>
              <a:rPr lang="en-US" baseline="0" dirty="0" smtClean="0"/>
              <a:t> the biodiversity of animals in an ecological community, ecologists and resource managers quantify plant biodiversity.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1</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Using quadrats is a very effective way to determine percent</a:t>
            </a:r>
            <a:r>
              <a:rPr lang="en-US" b="1" baseline="0" dirty="0" smtClean="0"/>
              <a:t> cover. </a:t>
            </a:r>
            <a:r>
              <a:rPr lang="en-US" b="0" dirty="0" smtClean="0"/>
              <a:t>Percent cover </a:t>
            </a:r>
            <a:r>
              <a:rPr lang="en-US" dirty="0" smtClean="0"/>
              <a:t>is reliable</a:t>
            </a:r>
            <a:r>
              <a:rPr lang="en-US" baseline="0" dirty="0" smtClean="0"/>
              <a:t> measure of plant abundance in a plot. It is </a:t>
            </a:r>
            <a:r>
              <a:rPr lang="en-US" dirty="0" smtClean="0"/>
              <a:t>a method of determining relative abundance based on the amount of space plants take up. In this method, rather than counting the number of individuals you assign each species to a “percent cover class” based on a visual estimate of how much of the sample plot they occupy. The reason most scientists use cover classes, rather than assigning a species number, like 16% or 48%, is that most people would not select the same number if they were looking at the same sample plot, it’s just too subjective. However, research has shown that most of the time, most people will select the same cover class when looking at the same sample plot, so it is a more reliable measure of plant abundance.</a:t>
            </a:r>
            <a:r>
              <a:rPr lang="en-US" baseline="0" dirty="0" smtClean="0"/>
              <a:t> </a:t>
            </a:r>
            <a:r>
              <a:rPr lang="en-US" dirty="0" smtClean="0"/>
              <a:t>http://greatlakeswormwatch.org/research/methods_plants.html</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10</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t>
            </a:r>
            <a:r>
              <a:rPr lang="en-US" dirty="0" err="1" smtClean="0"/>
              <a:t>indicies</a:t>
            </a:r>
            <a:r>
              <a:rPr lang="en-US" dirty="0" smtClean="0"/>
              <a:t> that can be used to calculate diversity. These are some of the more valuable </a:t>
            </a:r>
            <a:r>
              <a:rPr lang="en-US" dirty="0" err="1" smtClean="0"/>
              <a:t>indicies</a:t>
            </a:r>
            <a:r>
              <a:rPr lang="en-US" dirty="0" smtClean="0"/>
              <a:t> that calculate diversity.</a:t>
            </a:r>
            <a:r>
              <a:rPr lang="en-US" baseline="0" dirty="0" smtClean="0"/>
              <a:t> </a:t>
            </a:r>
            <a:r>
              <a:rPr lang="en-US" dirty="0" smtClean="0"/>
              <a:t>Each of the </a:t>
            </a:r>
            <a:r>
              <a:rPr lang="en-US" dirty="0" err="1" smtClean="0"/>
              <a:t>indicies</a:t>
            </a:r>
            <a:r>
              <a:rPr lang="en-US" dirty="0" smtClean="0"/>
              <a:t> uses different mathematical approaches to calculate diversity between two or more communities. </a:t>
            </a:r>
            <a:r>
              <a:rPr lang="en-US" baseline="0" dirty="0" smtClean="0"/>
              <a:t> From: </a:t>
            </a:r>
            <a:r>
              <a:rPr lang="en-US" dirty="0" smtClean="0"/>
              <a:t>https://en.wikibooks.org/wiki/Ecology/Species_Richness_and_Diversity and https://en.wikipedia.org/wiki/Diversity_index</a:t>
            </a:r>
          </a:p>
          <a:p>
            <a:r>
              <a:rPr lang="en-US" dirty="0" smtClean="0"/>
              <a:t>Many</a:t>
            </a:r>
            <a:r>
              <a:rPr lang="en-US" baseline="0" dirty="0" smtClean="0"/>
              <a:t> of us shut down when we see numbers represented in this way, and that’s why we want to talk more about ways to make biodiversity math relevant to the classroom.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11</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Others: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Royal Geographic Society</a:t>
            </a:r>
            <a:r>
              <a:rPr lang="en-US" baseline="0" dirty="0" smtClean="0"/>
              <a:t> in Britain has some simple, clear field techniques for comparing landscape types and plant communities on them: http://www.rgs.org/OurWork/Schools/Fieldwork+and+local+learning/Fieldwork+techniques/Ecosystems.htm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http://www.amnh.org/explore/curriculum-collections/biodiversity-counts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http://www.wikihow.com/Measure-Biodiversity-for-a-College-Field-Project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http://www.gaeppc.org/curriculum/activity11.pdf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http://www.nuffieldfoundation.org/practical-biology/biodiversity-your-backyard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12</a:t>
            </a:fld>
            <a:endParaRPr lang="en-US" dirty="0"/>
          </a:p>
        </p:txBody>
      </p:sp>
    </p:spTree>
    <p:extLst>
      <p:ext uri="{BB962C8B-B14F-4D97-AF65-F5344CB8AC3E}">
        <p14:creationId xmlns:p14="http://schemas.microsoft.com/office/powerpoint/2010/main" val="363567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 biodiversity is often measured because high biodiversity is synonymous with ecosystem health.</a:t>
            </a:r>
            <a:r>
              <a:rPr lang="en-US" baseline="0" dirty="0" smtClean="0"/>
              <a:t> </a:t>
            </a:r>
            <a:r>
              <a:rPr lang="en-US" dirty="0" smtClean="0"/>
              <a:t>In general, diverse communities have increased stability, increased productivity, and resistance to invasion and other disturbances. Measurements over time and comparison among plots allows scientists</a:t>
            </a:r>
            <a:r>
              <a:rPr lang="en-US" baseline="0" dirty="0" smtClean="0"/>
              <a:t> to understand</a:t>
            </a:r>
            <a:r>
              <a:rPr lang="en-US" dirty="0" smtClean="0"/>
              <a:t> changes that may have occurred because of a natural or human caused disturbance (e.g., similarity between burned and unburned sites)? (From:</a:t>
            </a:r>
            <a:r>
              <a:rPr lang="en-US" baseline="0" dirty="0" smtClean="0"/>
              <a:t> http://www.webpages.uidaho.edu/veg_measure/Modules/Lessons/Module%209%28Composition&amp;Diversity%29/9_2_Biodiversity.htm)</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Diversity is measured for three main reasons: </a:t>
            </a:r>
            <a:r>
              <a:rPr lang="en-US" b="1" dirty="0" smtClean="0"/>
              <a:t>(1)</a:t>
            </a:r>
            <a:r>
              <a:rPr lang="en-US" dirty="0" smtClean="0"/>
              <a:t> to measure stability to determine if an environment is degrading, </a:t>
            </a:r>
            <a:r>
              <a:rPr lang="en-US" b="1" dirty="0" smtClean="0"/>
              <a:t>(2)</a:t>
            </a:r>
            <a:r>
              <a:rPr lang="en-US" dirty="0" smtClean="0"/>
              <a:t> to compare two or more environments, and </a:t>
            </a:r>
            <a:r>
              <a:rPr lang="en-US" b="1" dirty="0" smtClean="0"/>
              <a:t>(3)</a:t>
            </a:r>
            <a:r>
              <a:rPr lang="en-US" dirty="0" smtClean="0"/>
              <a:t> to eliminate the need for extensive lists. Diversity indices provide important information about the composition of a community. https://en.wikibooks.org/wiki/Ecology/Species_Richness_and_Diversity</a:t>
            </a:r>
          </a:p>
          <a:p>
            <a:r>
              <a:rPr lang="en-US" baseline="0" dirty="0" smtClean="0"/>
              <a:t> </a:t>
            </a:r>
          </a:p>
          <a:p>
            <a:r>
              <a:rPr lang="en-US" baseline="0" dirty="0" smtClean="0"/>
              <a:t>Photo on left from: http://environment.nationalgeographic.com/environment/habitats/sonoran-desert/</a:t>
            </a:r>
          </a:p>
          <a:p>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2</a:t>
            </a:fld>
            <a:endParaRPr lang="en-US" dirty="0"/>
          </a:p>
        </p:txBody>
      </p:sp>
    </p:spTree>
    <p:extLst>
      <p:ext uri="{BB962C8B-B14F-4D97-AF65-F5344CB8AC3E}">
        <p14:creationId xmlns:p14="http://schemas.microsoft.com/office/powerpoint/2010/main" val="363567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vast array of </a:t>
            </a:r>
            <a:r>
              <a:rPr lang="en-US" dirty="0" smtClean="0"/>
              <a:t>sampling approaches, designs and field techniques for measuring plant diversity. How would you approach measuring plant communities in these</a:t>
            </a:r>
            <a:r>
              <a:rPr lang="en-US" baseline="0" dirty="0" smtClean="0"/>
              <a:t> varied ecosystems? You couldn’t use the same approach for each site, but the same basic questions and techniques hold true.</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3</a:t>
            </a:fld>
            <a:endParaRPr lang="en-US" dirty="0"/>
          </a:p>
        </p:txBody>
      </p:sp>
    </p:spTree>
    <p:extLst>
      <p:ext uri="{BB962C8B-B14F-4D97-AF65-F5344CB8AC3E}">
        <p14:creationId xmlns:p14="http://schemas.microsoft.com/office/powerpoint/2010/main" val="261161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Plant diversity seems like a simple thing to measure, simply count the number of species, right? Well, yes and no. For example, say there are two sites that each contain 10 plant species. In one site, two of those species account for 90% of the total plant community with the other 8 species being present at very low levels, while in the other site, all 10 species are about equally abundant. Do these sites have the same diversity? </a:t>
            </a:r>
          </a:p>
          <a:p>
            <a:endParaRPr lang="en-US" b="1" dirty="0" smtClean="0"/>
          </a:p>
          <a:p>
            <a:r>
              <a:rPr lang="en-US" b="1" dirty="0" smtClean="0"/>
              <a:t>Species richness</a:t>
            </a:r>
            <a:r>
              <a:rPr lang="en-US" dirty="0" smtClean="0"/>
              <a:t> is the number of different species represented in an </a:t>
            </a:r>
            <a:r>
              <a:rPr lang="en-US" dirty="0" smtClean="0">
                <a:hlinkClick r:id="rId3" tooltip="Community (ecology)"/>
              </a:rPr>
              <a:t>ecological community</a:t>
            </a:r>
            <a:r>
              <a:rPr lang="en-US" dirty="0" smtClean="0"/>
              <a:t>, landscape or region.</a:t>
            </a:r>
            <a:r>
              <a:rPr lang="en-US" baseline="30000" dirty="0" smtClean="0">
                <a:hlinkClick r:id="rId4"/>
              </a:rPr>
              <a:t>[1]</a:t>
            </a:r>
            <a:r>
              <a:rPr lang="en-US" dirty="0" smtClean="0"/>
              <a:t> </a:t>
            </a:r>
            <a:r>
              <a:rPr lang="en-US" dirty="0" smtClean="0">
                <a:hlinkClick r:id="rId5" tooltip="Species"/>
              </a:rPr>
              <a:t>Species</a:t>
            </a:r>
            <a:r>
              <a:rPr lang="en-US" dirty="0" smtClean="0"/>
              <a:t> richness is simply a count of species, and it does not take into account the </a:t>
            </a:r>
            <a:r>
              <a:rPr lang="en-US" dirty="0" smtClean="0">
                <a:hlinkClick r:id="rId6" tooltip="Abundance (ecology)"/>
              </a:rPr>
              <a:t>abundances</a:t>
            </a:r>
            <a:r>
              <a:rPr lang="en-US" dirty="0" smtClean="0"/>
              <a:t> of the species or their </a:t>
            </a:r>
            <a:r>
              <a:rPr lang="en-US" dirty="0" smtClean="0">
                <a:hlinkClick r:id="rId7" tooltip="Relative species abundance"/>
              </a:rPr>
              <a:t>relative abundance distributions</a:t>
            </a:r>
            <a:r>
              <a:rPr lang="en-US" dirty="0" smtClean="0"/>
              <a:t>. </a:t>
            </a:r>
            <a:r>
              <a:rPr lang="en-US" dirty="0" smtClean="0">
                <a:hlinkClick r:id="rId8" tooltip="Species diversity"/>
              </a:rPr>
              <a:t>Species diversity</a:t>
            </a:r>
            <a:r>
              <a:rPr lang="en-US" dirty="0" smtClean="0"/>
              <a:t> takes into account both species richness and </a:t>
            </a:r>
            <a:r>
              <a:rPr lang="en-US" dirty="0" smtClean="0">
                <a:hlinkClick r:id="rId9" tooltip="Species evenness"/>
              </a:rPr>
              <a:t>species evenness</a:t>
            </a:r>
            <a:r>
              <a:rPr lang="en-US" dirty="0" smtClean="0"/>
              <a:t> or abundance. https://en.wikipedia.org/wiki/Species_richness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Plant biodiversity is a combined measure of richness (the number</a:t>
            </a:r>
            <a:r>
              <a:rPr lang="en-US" baseline="0" dirty="0" smtClean="0"/>
              <a:t> of species) and evenness or abundance (proportion of those species) present at a site.</a:t>
            </a:r>
          </a:p>
          <a:p>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4</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when choosing a plot that it has random sampling and large enough sampling to get an accurate representation of an area’s diversity. </a:t>
            </a:r>
            <a:r>
              <a:rPr lang="en-US" dirty="0" smtClean="0"/>
              <a:t>A common plot size for sampling vegetation is 10 x 10 meters, which is large enough for sampling trees and understory plants, but not so large as to be difficult to sample or replicate. There is no magic size that is inherently better than another. You want to select a plot size that is large enough to capture some of the variability in your plant community (usually at least 1m2 for understory plants), but not so large that it becomes impractical. The size and distribution of the particular plants of interest also affect the plot size. For example, if you are sampling trees, you need a much larger plot than if you are only sampling small understory plants. Sometimes it is necessary to use one sized plot for some plants (like trees) and another size plot for others (like understory plants). Perhaps more important than the size of the plots, is the total area sampled. You want to sample enough plots so that the total area sampled accurately captures the composition and diversity of the plant community of interest. (from http://greatlakeswormwatch.org/research/methods_plants.html) Photos from: http://collaborativescience.org/DH.php?WC=/WS/CitSci/Tutorials_Wisconsin/Tutorial3_Static.html</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5</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field technique</a:t>
            </a:r>
            <a:r>
              <a:rPr lang="en-US" baseline="0" dirty="0" smtClean="0"/>
              <a:t> for measuring species in a plot is a transect. </a:t>
            </a:r>
            <a:r>
              <a:rPr lang="en-US" dirty="0" smtClean="0"/>
              <a:t>A </a:t>
            </a:r>
            <a:r>
              <a:rPr lang="en-US" b="1" dirty="0" smtClean="0"/>
              <a:t>transect</a:t>
            </a:r>
            <a:r>
              <a:rPr lang="en-US" dirty="0" smtClean="0"/>
              <a:t> is a path along which one counts and records occurrences of the species of study (e.g. plants).</a:t>
            </a:r>
            <a:r>
              <a:rPr lang="en-US" baseline="0" dirty="0" smtClean="0"/>
              <a:t> </a:t>
            </a:r>
            <a:r>
              <a:rPr lang="en-US" dirty="0" smtClean="0"/>
              <a:t>It requires an observer to move along a fixed path and to count occurrences along the path and, at the same time (in some procedures), obtain the distance of the object from the path. This results in an estimate of the area covered and an estimate of the way in which detectability increases from probability 0 (far from the path) towards 1 (near the path). Using the raw count and this probability function, one can arrive at an estimate of the actual density of objects.</a:t>
            </a:r>
          </a:p>
          <a:p>
            <a:endParaRPr lang="en-US" dirty="0" smtClean="0"/>
          </a:p>
          <a:p>
            <a:r>
              <a:rPr lang="en-US" dirty="0" smtClean="0"/>
              <a:t>Image: http://www.glogster.com/kcsrobinson/transects-and-quadrats/g-6lkq4n0hhfsbekt2vtbr6a0</a:t>
            </a:r>
          </a:p>
          <a:p>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6</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a transect, quadrats</a:t>
            </a:r>
            <a:r>
              <a:rPr lang="en-US" baseline="0" dirty="0" smtClean="0"/>
              <a:t> can be used to measure specific characteristics within a plot. </a:t>
            </a:r>
            <a:r>
              <a:rPr lang="en-US" dirty="0" smtClean="0"/>
              <a:t>Quadrats are a defined grid of a number of squares (10 X 10 or another even dimension)</a:t>
            </a:r>
            <a:r>
              <a:rPr lang="en-US" baseline="0" dirty="0" smtClean="0"/>
              <a:t> that allow easy approximation of percent cover</a:t>
            </a:r>
            <a:r>
              <a:rPr lang="en-US" dirty="0" smtClean="0"/>
              <a:t>. </a:t>
            </a:r>
            <a:r>
              <a:rPr lang="en-US" baseline="0" dirty="0" smtClean="0"/>
              <a:t> </a:t>
            </a:r>
          </a:p>
          <a:p>
            <a:endParaRPr lang="en-US" baseline="0" dirty="0" smtClean="0"/>
          </a:p>
          <a:p>
            <a:r>
              <a:rPr lang="en-US" baseline="0" dirty="0" smtClean="0"/>
              <a:t>Image on top on right from http://www.rgs.org/OurWork/Schools/Fieldwork+and+local+learning/Fieldwork+techniques/Ecosystems.htm</a:t>
            </a:r>
          </a:p>
          <a:p>
            <a:r>
              <a:rPr lang="en-US" dirty="0" smtClean="0"/>
              <a:t>Image on left from: http://ianluntecology.com/2013/12/01/is-plant-diversity-on-the-skids-the-scales-of-biodiversity-loss/</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7</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goal is to be sure to get a sampling that is random enough to be a true representation of the area, and large enough to capture species abundance. </a:t>
            </a:r>
          </a:p>
          <a:p>
            <a:endParaRPr lang="en-US" baseline="0" dirty="0" smtClean="0"/>
          </a:p>
          <a:p>
            <a:r>
              <a:rPr lang="en-US" dirty="0" smtClean="0"/>
              <a:t>This plot design is a modification of the US Forest Service's Forest Inventory and Analysis (FIA) monitoring plot. This plot design has been used by the Forest Service since 1995 to collect, analyze, and report information on the status, trends, and conditions of forests nationwide. The monitoring program consists of a uniform distribution of sample plots across all 50 states. If you are interested, you can visit the USFS FIA program's website at </a:t>
            </a:r>
            <a:r>
              <a:rPr lang="en-US" dirty="0" smtClean="0">
                <a:hlinkClick r:id="rId3"/>
              </a:rPr>
              <a:t>www.fia.fs.fed.us</a:t>
            </a:r>
            <a:r>
              <a:rPr lang="en-US" dirty="0" smtClean="0"/>
              <a:t> for more information. The monitoring plot is a multi-scale plot consisting of four 168 m2 subplots, each with three additional 1-m2 subplots. For the Level 2 monitoring protocol, only one of the four 168 m2 subplots are used with three 1-m2 subplots. </a:t>
            </a:r>
          </a:p>
          <a:p>
            <a:r>
              <a:rPr lang="en-US" dirty="0" smtClean="0"/>
              <a:t>From: http://collaborativescience.org/DH.php?WC=/WS/CitSci/Tutorials_Wisconsin/Tutorial3_Static.html</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8</a:t>
            </a:fld>
            <a:endParaRPr lang="en-US"/>
          </a:p>
        </p:txBody>
      </p:sp>
    </p:spTree>
    <p:extLst>
      <p:ext uri="{BB962C8B-B14F-4D97-AF65-F5344CB8AC3E}">
        <p14:creationId xmlns:p14="http://schemas.microsoft.com/office/powerpoint/2010/main" val="363567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Sampling plant abundance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measuring plant abundance, you look at the density of a species</a:t>
            </a:r>
            <a:r>
              <a:rPr lang="en-US" baseline="0" dirty="0" smtClean="0"/>
              <a:t> or plant type within a measured area.</a:t>
            </a:r>
            <a:r>
              <a:rPr lang="en-US" dirty="0" smtClean="0"/>
              <a:t> </a:t>
            </a:r>
            <a:r>
              <a:rPr lang="en-US" b="0" dirty="0" smtClean="0"/>
              <a:t>If you wanted to know how abundant</a:t>
            </a:r>
            <a:r>
              <a:rPr lang="en-US" b="0" baseline="0" dirty="0" smtClean="0"/>
              <a:t> plants are in a plot, you could simply go in and </a:t>
            </a:r>
            <a:r>
              <a:rPr lang="en-US" b="1" baseline="0" dirty="0" smtClean="0"/>
              <a:t>count stems </a:t>
            </a:r>
            <a:r>
              <a:rPr lang="en-US" b="0" baseline="0" dirty="0" smtClean="0"/>
              <a:t>or individuals in that plot. </a:t>
            </a:r>
            <a:r>
              <a:rPr lang="en-US" baseline="0" dirty="0" smtClean="0"/>
              <a:t>Stem counts </a:t>
            </a:r>
            <a:r>
              <a:rPr lang="en-US" dirty="0" smtClean="0"/>
              <a:t>are accurate when determining the population size of a particular plant species, but can be time consuming in areas with dense plant communities.</a:t>
            </a:r>
            <a:r>
              <a:rPr lang="en-US" baseline="0" dirty="0" smtClean="0"/>
              <a:t> </a:t>
            </a:r>
            <a:r>
              <a:rPr lang="en-US" dirty="0" smtClean="0"/>
              <a:t>Plus it is always a challenge to figure out how to count clonal species like grasses that have many stems for each individual. Also, individuals of different species can vary a lot in size! For example, when using stem counts, a small violet is counted the same as a very large fern. When examining plant population dynamics within species, stem counts are the way to go. But when looking at overall plant communities, sometimes a measure of “how much space” a particular species occupies is a valuable thing to know. That’s where percent cover can be helpful. </a:t>
            </a:r>
            <a:r>
              <a:rPr lang="en-US" b="1" dirty="0" smtClean="0"/>
              <a:t>Percent cover</a:t>
            </a:r>
            <a:r>
              <a:rPr lang="en-US" dirty="0" smtClean="0"/>
              <a:t> is a method of determining relative abundance based on the amount of space they take up. In this method, rather than counting the number of individuals you assign each species to a “percent cover class” based on a visual estimate of how much of the sample plot they occupy. </a:t>
            </a:r>
          </a:p>
          <a:p>
            <a:r>
              <a:rPr lang="en-US" b="1" dirty="0" smtClean="0"/>
              <a:t>ACFOR scale: </a:t>
            </a:r>
            <a:r>
              <a:rPr lang="en-US" dirty="0" smtClean="0"/>
              <a:t>In our invasive</a:t>
            </a:r>
            <a:r>
              <a:rPr lang="en-US" baseline="0" dirty="0" smtClean="0"/>
              <a:t> species monitoring program here at ASDM, we used a common method of assessing % cover, the ACFOR scale above. Variations of this approach for measuring plant abundance include </a:t>
            </a:r>
            <a:r>
              <a:rPr lang="en-US" dirty="0" smtClean="0"/>
              <a:t>stem counts and percent cover. Each has their pro’s and con’s. Depending on the questions you are asking, sometimes it is desirable to use both.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5045972-6370-D343-8807-FE02EBBFD15A}" type="slidenum">
              <a:rPr lang="en-US" smtClean="0"/>
              <a:pPr/>
              <a:t>9</a:t>
            </a:fld>
            <a:endParaRPr lang="en-US"/>
          </a:p>
        </p:txBody>
      </p:sp>
    </p:spTree>
    <p:extLst>
      <p:ext uri="{BB962C8B-B14F-4D97-AF65-F5344CB8AC3E}">
        <p14:creationId xmlns:p14="http://schemas.microsoft.com/office/powerpoint/2010/main" val="363567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28501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65464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01280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72229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44999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83710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2848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5074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1118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273951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167000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886D2-6C7B-4B4D-94F0-B195DA687682}" type="datetimeFigureOut">
              <a:rPr lang="en-US" smtClean="0"/>
              <a:pPr/>
              <a:t>7/29/16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0425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hwwff.cce.cornell.edu/learning3377.html?unit=2&amp;section=Site%20Assessment%20Part%20I%20(Climate)&amp;subsection=Climate%20III" TargetMode="Externa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mnh.org/explore/curriculum-collections/biodiversity-counts" TargetMode="External"/><Relationship Id="rId4" Type="http://schemas.openxmlformats.org/officeDocument/2006/relationships/hyperlink" Target="http://www.fishwildlife.org/files/ConEd-Schoolyard-Biodiversity-Guide.pdf" TargetMode="External"/><Relationship Id="rId5" Type="http://schemas.openxmlformats.org/officeDocument/2006/relationships/hyperlink" Target="http://www.nwf.org/Eco-Schools-USA/Become-an-Eco-School/Pathways/Biodiversity/Curriculum.aspx" TargetMode="External"/><Relationship Id="rId6" Type="http://schemas.openxmlformats.org/officeDocument/2006/relationships/hyperlink" Target="http://collaborativescience.org/DH.php?WC=/WS/CitSci/Tutorials_Wisconsin/Tutorial3_Static.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hwwff.cce.cornell.edu/learning3377.html?unit=2&amp;section=Site%20Assessment%20Part%20I%20(Climate)&amp;subsection=Climate%20III" TargetMode="External"/><Relationship Id="rId5" Type="http://schemas.openxmlformats.org/officeDocument/2006/relationships/hyperlink" Target="http://www.rgs.org/OurWork/Schools/Fieldwork+and+local+learning/Fieldwork+techniques/Ecosystems.ht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Candara"/>
                <a:ea typeface="+mj-ea"/>
                <a:cs typeface="Candara"/>
              </a:rPr>
              <a:t>Measuring Plant Biodiversity</a:t>
            </a:r>
            <a:endParaRPr kumimoji="0" lang="en-US" sz="54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1026" name="Picture 2" descr="A researcher on Brian Enquist's team measures traits such as leaf size and branch length in a tropical rainfore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937" y="1896581"/>
            <a:ext cx="5752339" cy="36945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7522" y="6287185"/>
            <a:ext cx="4811172" cy="261610"/>
          </a:xfrm>
          <a:prstGeom prst="rect">
            <a:avLst/>
          </a:prstGeom>
        </p:spPr>
        <p:txBody>
          <a:bodyPr wrap="square">
            <a:spAutoFit/>
          </a:bodyPr>
          <a:lstStyle/>
          <a:p>
            <a:r>
              <a:rPr lang="en-US" sz="1100" dirty="0" smtClean="0"/>
              <a:t>From: http</a:t>
            </a:r>
            <a:r>
              <a:rPr lang="en-US" sz="1100" dirty="0"/>
              <a:t>://uanews.org/story/biodiversity-is-more-than-just-a-numbers-game</a:t>
            </a:r>
          </a:p>
        </p:txBody>
      </p:sp>
    </p:spTree>
    <p:extLst>
      <p:ext uri="{BB962C8B-B14F-4D97-AF65-F5344CB8AC3E}">
        <p14:creationId xmlns:p14="http://schemas.microsoft.com/office/powerpoint/2010/main" val="2537886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Measuring Abundance – Percent Cover</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sp>
        <p:nvSpPr>
          <p:cNvPr id="8" name="TextBox 7"/>
          <p:cNvSpPr txBox="1"/>
          <p:nvPr/>
        </p:nvSpPr>
        <p:spPr>
          <a:xfrm>
            <a:off x="443001" y="6134279"/>
            <a:ext cx="4770348" cy="276999"/>
          </a:xfrm>
          <a:prstGeom prst="rect">
            <a:avLst/>
          </a:prstGeom>
          <a:noFill/>
        </p:spPr>
        <p:txBody>
          <a:bodyPr wrap="square" rtlCol="0">
            <a:spAutoFit/>
          </a:bodyPr>
          <a:lstStyle/>
          <a:p>
            <a:r>
              <a:rPr lang="en-US" sz="1200" dirty="0">
                <a:hlinkClick r:id="rId3"/>
              </a:rPr>
              <a:t>From: hwwff.cce.cornell.edu</a:t>
            </a:r>
            <a:endParaRPr lang="en-US" sz="1200" dirty="0"/>
          </a:p>
        </p:txBody>
      </p:sp>
      <p:pic>
        <p:nvPicPr>
          <p:cNvPr id="6146" name="Picture 2" descr="Percent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87" y="876155"/>
            <a:ext cx="2597727" cy="17751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reatlakeswormwatch.org/images/research/PercentCov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137" y="876155"/>
            <a:ext cx="2597727" cy="17751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greatlakeswormwatch.org/images/research/PercentCover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9215" y="876155"/>
            <a:ext cx="2597727" cy="17751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greatlakeswormwatch.org/images/research/PercentCover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383" y="2841191"/>
            <a:ext cx="2597727" cy="180109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greatlakeswormwatch.org/images/research/PercentCover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0611" y="2868468"/>
            <a:ext cx="2597727" cy="177511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greatlakeswormwatch.org/images/research/PercentCover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6558" y="2830802"/>
            <a:ext cx="2597727" cy="178377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greatlakeswormwatch.org/images/research/PercentCover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383" y="4858039"/>
            <a:ext cx="2597727" cy="1783773"/>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greatlakeswormwatch.org/images/research/PercentCover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0137" y="4862367"/>
            <a:ext cx="2597727" cy="1775114"/>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greatlakeswormwatch.org/images/research/PercentCover1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6558" y="4853708"/>
            <a:ext cx="2597727" cy="1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160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1109752" y="184685"/>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2500" lnSpcReduction="10000"/>
          </a:bodyPr>
          <a:lstStyle/>
          <a:p>
            <a:pPr lvl="0">
              <a:spcBef>
                <a:spcPct val="0"/>
              </a:spcBef>
              <a:defRPr/>
            </a:pPr>
            <a:r>
              <a:rPr lang="en-US" sz="4000" b="1" dirty="0" smtClean="0">
                <a:solidFill>
                  <a:schemeClr val="tx1"/>
                </a:solidFill>
                <a:latin typeface="Candara"/>
                <a:ea typeface="+mj-ea"/>
                <a:cs typeface="Candara"/>
              </a:rPr>
              <a:t>Calculating Diversity: Diversity Indices</a:t>
            </a:r>
            <a:endParaRPr lang="en-US" sz="4000" b="1" dirty="0">
              <a:solidFill>
                <a:schemeClr val="accent3">
                  <a:lumMod val="75000"/>
                </a:schemeClr>
              </a:solidFill>
              <a:latin typeface="Candara"/>
              <a:cs typeface="Candara"/>
            </a:endParaRPr>
          </a:p>
        </p:txBody>
      </p:sp>
      <p:pic>
        <p:nvPicPr>
          <p:cNvPr id="2050" name="Picture 2" descr=" H' = -\sum_{i=1}^R p_i \ln p_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20" y="1462654"/>
            <a:ext cx="1876311" cy="6465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109751" y="867865"/>
            <a:ext cx="2404974" cy="7120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lvl="0">
              <a:spcBef>
                <a:spcPct val="0"/>
              </a:spcBef>
              <a:defRPr/>
            </a:pPr>
            <a:r>
              <a:rPr lang="en-US" sz="2400" b="1" dirty="0" smtClean="0">
                <a:solidFill>
                  <a:schemeClr val="accent3">
                    <a:lumMod val="75000"/>
                  </a:schemeClr>
                </a:solidFill>
                <a:latin typeface="Candara"/>
                <a:ea typeface="+mj-ea"/>
                <a:cs typeface="Candara"/>
              </a:rPr>
              <a:t>Shannon Index</a:t>
            </a:r>
            <a:endParaRPr lang="en-US" sz="2400" b="1" dirty="0">
              <a:solidFill>
                <a:schemeClr val="accent3">
                  <a:lumMod val="75000"/>
                </a:schemeClr>
              </a:solidFill>
              <a:latin typeface="Candara"/>
              <a:cs typeface="Candara"/>
            </a:endParaRPr>
          </a:p>
        </p:txBody>
      </p:sp>
      <p:sp>
        <p:nvSpPr>
          <p:cNvPr id="10" name="Rectangle 2"/>
          <p:cNvSpPr txBox="1">
            <a:spLocks noChangeArrowheads="1"/>
          </p:cNvSpPr>
          <p:nvPr/>
        </p:nvSpPr>
        <p:spPr>
          <a:xfrm>
            <a:off x="4790589" y="907216"/>
            <a:ext cx="2404974" cy="7120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lvl="0">
              <a:spcBef>
                <a:spcPct val="0"/>
              </a:spcBef>
              <a:defRPr/>
            </a:pPr>
            <a:r>
              <a:rPr lang="en-US" sz="2400" b="1" dirty="0" smtClean="0">
                <a:solidFill>
                  <a:schemeClr val="accent3">
                    <a:lumMod val="75000"/>
                  </a:schemeClr>
                </a:solidFill>
                <a:latin typeface="Candara"/>
                <a:ea typeface="+mj-ea"/>
                <a:cs typeface="Candara"/>
              </a:rPr>
              <a:t>Simpson Index</a:t>
            </a:r>
            <a:endParaRPr lang="en-US" sz="2400" b="1" dirty="0">
              <a:solidFill>
                <a:schemeClr val="accent3">
                  <a:lumMod val="75000"/>
                </a:schemeClr>
              </a:solidFill>
              <a:latin typeface="Candara"/>
              <a:cs typeface="Candara"/>
            </a:endParaRPr>
          </a:p>
        </p:txBody>
      </p:sp>
      <p:pic>
        <p:nvPicPr>
          <p:cNvPr id="2052" name="Picture 4" descr=" \lambda = \sum_{i=1}^R p_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15" y="1519804"/>
            <a:ext cx="1026901" cy="6465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H = \ln\left ( {1 \over \sqrt[q-1]{{\sum_{i=1}^R p_i p_i^{q-1}}}} \right ) = \ln({}^q\!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22" y="3658311"/>
            <a:ext cx="3917433" cy="8113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1109751" y="2751525"/>
            <a:ext cx="2404974" cy="9477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lvl="0">
              <a:spcBef>
                <a:spcPct val="0"/>
              </a:spcBef>
              <a:defRPr/>
            </a:pPr>
            <a:r>
              <a:rPr lang="en-US" sz="2400" b="1" dirty="0" err="1" smtClean="0">
                <a:solidFill>
                  <a:schemeClr val="accent3">
                    <a:lumMod val="75000"/>
                  </a:schemeClr>
                </a:solidFill>
                <a:latin typeface="Candara"/>
                <a:ea typeface="+mj-ea"/>
                <a:cs typeface="Candara"/>
              </a:rPr>
              <a:t>Renyi</a:t>
            </a:r>
            <a:r>
              <a:rPr lang="en-US" sz="2400" b="1" dirty="0" smtClean="0">
                <a:solidFill>
                  <a:schemeClr val="accent3">
                    <a:lumMod val="75000"/>
                  </a:schemeClr>
                </a:solidFill>
                <a:latin typeface="Candara"/>
                <a:ea typeface="+mj-ea"/>
                <a:cs typeface="Candara"/>
              </a:rPr>
              <a:t> Entropy</a:t>
            </a:r>
            <a:endParaRPr lang="en-US" sz="2400" b="1" dirty="0">
              <a:solidFill>
                <a:schemeClr val="accent3">
                  <a:lumMod val="75000"/>
                </a:schemeClr>
              </a:solidFill>
              <a:latin typeface="Candara"/>
              <a:cs typeface="Candara"/>
            </a:endParaRPr>
          </a:p>
        </p:txBody>
      </p:sp>
      <p:sp>
        <p:nvSpPr>
          <p:cNvPr id="12" name="Rectangle 2"/>
          <p:cNvSpPr txBox="1">
            <a:spLocks noChangeArrowheads="1"/>
          </p:cNvSpPr>
          <p:nvPr/>
        </p:nvSpPr>
        <p:spPr>
          <a:xfrm>
            <a:off x="4790589" y="2644830"/>
            <a:ext cx="2800836" cy="11467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lvl="0">
              <a:spcBef>
                <a:spcPct val="0"/>
              </a:spcBef>
              <a:defRPr/>
            </a:pPr>
            <a:r>
              <a:rPr lang="en-US" sz="2400" b="1" dirty="0" smtClean="0">
                <a:solidFill>
                  <a:schemeClr val="accent3">
                    <a:lumMod val="75000"/>
                  </a:schemeClr>
                </a:solidFill>
                <a:latin typeface="Candara"/>
                <a:ea typeface="+mj-ea"/>
                <a:cs typeface="Candara"/>
              </a:rPr>
              <a:t>Berger-Parker Index</a:t>
            </a:r>
            <a:endParaRPr lang="en-US" sz="2400" b="1" dirty="0">
              <a:solidFill>
                <a:schemeClr val="accent3">
                  <a:lumMod val="75000"/>
                </a:schemeClr>
              </a:solidFill>
              <a:latin typeface="Candara"/>
              <a:cs typeface="Candara"/>
            </a:endParaRPr>
          </a:p>
        </p:txBody>
      </p:sp>
      <p:pic>
        <p:nvPicPr>
          <p:cNvPr id="2056" name="Picture 8" descr="p_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175" y="-136525"/>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1/{}^\infty\!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6775" y="-136525"/>
            <a:ext cx="4381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1/{}^\infty\!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9352" y="3579434"/>
            <a:ext cx="641496" cy="29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361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1109752" y="184685"/>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lvl="0">
              <a:spcBef>
                <a:spcPct val="0"/>
              </a:spcBef>
              <a:defRPr/>
            </a:pPr>
            <a:r>
              <a:rPr lang="en-US" sz="4000" b="1" dirty="0" smtClean="0">
                <a:solidFill>
                  <a:schemeClr val="tx1"/>
                </a:solidFill>
                <a:latin typeface="Candara"/>
                <a:ea typeface="+mj-ea"/>
                <a:cs typeface="Candara"/>
              </a:rPr>
              <a:t>Measuring Biodiversity: Curricula</a:t>
            </a:r>
            <a:endParaRPr lang="en-US" sz="4000" b="1" dirty="0">
              <a:solidFill>
                <a:schemeClr val="accent3">
                  <a:lumMod val="75000"/>
                </a:schemeClr>
              </a:solidFill>
              <a:latin typeface="Candara"/>
              <a:cs typeface="Candara"/>
            </a:endParaRPr>
          </a:p>
        </p:txBody>
      </p:sp>
      <p:sp>
        <p:nvSpPr>
          <p:cNvPr id="9" name="Rectangle 2"/>
          <p:cNvSpPr txBox="1">
            <a:spLocks noChangeArrowheads="1"/>
          </p:cNvSpPr>
          <p:nvPr/>
        </p:nvSpPr>
        <p:spPr>
          <a:xfrm>
            <a:off x="1047929" y="1841549"/>
            <a:ext cx="7565449" cy="35210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25000" lnSpcReduction="20000"/>
          </a:bodyPr>
          <a:lstStyle/>
          <a:p>
            <a:pPr>
              <a:spcBef>
                <a:spcPct val="0"/>
              </a:spcBef>
              <a:defRPr/>
            </a:pPr>
            <a:r>
              <a:rPr kumimoji="0" lang="en-US" sz="7200" b="1" u="none" strike="noStrike" kern="1200" cap="none" spc="0" normalizeH="0" baseline="0" noProof="0" dirty="0" smtClean="0">
                <a:ln>
                  <a:noFill/>
                </a:ln>
                <a:solidFill>
                  <a:schemeClr val="accent3">
                    <a:lumMod val="75000"/>
                  </a:schemeClr>
                </a:solidFill>
                <a:effectLst/>
                <a:uLnTx/>
                <a:uFillTx/>
                <a:latin typeface="Candara"/>
                <a:ea typeface="+mj-ea"/>
                <a:cs typeface="Candara"/>
              </a:rPr>
              <a:t>American Museum of Natural</a:t>
            </a:r>
            <a:r>
              <a:rPr kumimoji="0" lang="en-US" sz="7200" b="1" u="none" strike="noStrike" kern="1200" cap="none" spc="0" normalizeH="0" noProof="0" dirty="0" smtClean="0">
                <a:ln>
                  <a:noFill/>
                </a:ln>
                <a:solidFill>
                  <a:schemeClr val="accent3">
                    <a:lumMod val="75000"/>
                  </a:schemeClr>
                </a:solidFill>
                <a:effectLst/>
                <a:uLnTx/>
                <a:uFillTx/>
                <a:latin typeface="Candara"/>
                <a:ea typeface="+mj-ea"/>
                <a:cs typeface="Candara"/>
              </a:rPr>
              <a:t> History: </a:t>
            </a:r>
            <a:r>
              <a:rPr kumimoji="0" lang="en-US" sz="7200" u="none" strike="noStrike" kern="1200" cap="none" spc="0" normalizeH="0" noProof="0" dirty="0" smtClean="0">
                <a:ln>
                  <a:noFill/>
                </a:ln>
                <a:solidFill>
                  <a:schemeClr val="tx1"/>
                </a:solidFill>
                <a:effectLst/>
                <a:uLnTx/>
                <a:uFillTx/>
                <a:latin typeface="Candara"/>
                <a:ea typeface="+mj-ea"/>
                <a:cs typeface="Candara"/>
              </a:rPr>
              <a:t>Students learn to calculate the biodiversity index for a site. They calculate the number of species in an area and divide them by the total number of individuals to get the index. </a:t>
            </a:r>
            <a:r>
              <a:rPr lang="en-US" sz="7200" dirty="0" smtClean="0">
                <a:solidFill>
                  <a:schemeClr val="tx1"/>
                </a:solidFill>
                <a:hlinkClick r:id="rId3"/>
              </a:rPr>
              <a:t>http</a:t>
            </a:r>
            <a:r>
              <a:rPr lang="en-US" sz="7200" dirty="0">
                <a:solidFill>
                  <a:schemeClr val="tx1"/>
                </a:solidFill>
                <a:hlinkClick r:id="rId3"/>
              </a:rPr>
              <a:t>://</a:t>
            </a:r>
            <a:r>
              <a:rPr lang="en-US" sz="7200" dirty="0" smtClean="0">
                <a:solidFill>
                  <a:schemeClr val="tx1"/>
                </a:solidFill>
                <a:hlinkClick r:id="rId3"/>
              </a:rPr>
              <a:t>www.amnh.org/explore/curriculum-collections/biodiversity-counts</a:t>
            </a:r>
            <a:endParaRPr lang="en-US" sz="7200" dirty="0" smtClean="0">
              <a:solidFill>
                <a:schemeClr val="tx1"/>
              </a:solidFill>
            </a:endParaRPr>
          </a:p>
          <a:p>
            <a:pPr>
              <a:spcBef>
                <a:spcPct val="0"/>
              </a:spcBef>
              <a:defRPr/>
            </a:pPr>
            <a:endParaRPr lang="en-US" sz="7200" dirty="0" smtClean="0">
              <a:solidFill>
                <a:schemeClr val="tx1"/>
              </a:solidFill>
            </a:endParaRPr>
          </a:p>
          <a:p>
            <a:r>
              <a:rPr lang="en-US" sz="7200" b="1" dirty="0" smtClean="0">
                <a:solidFill>
                  <a:schemeClr val="accent3">
                    <a:lumMod val="75000"/>
                  </a:schemeClr>
                </a:solidFill>
                <a:latin typeface="Candara" panose="020E0502030303020204" pitchFamily="34" charset="0"/>
              </a:rPr>
              <a:t>Association of Fish and </a:t>
            </a:r>
            <a:r>
              <a:rPr lang="en-US" sz="7200" b="1" dirty="0">
                <a:solidFill>
                  <a:schemeClr val="accent3">
                    <a:lumMod val="75000"/>
                  </a:schemeClr>
                </a:solidFill>
                <a:latin typeface="Candara" panose="020E0502030303020204" pitchFamily="34" charset="0"/>
              </a:rPr>
              <a:t>Wildlife Agencies: </a:t>
            </a:r>
            <a:r>
              <a:rPr lang="en-US" sz="7200" dirty="0">
                <a:solidFill>
                  <a:schemeClr val="tx1"/>
                </a:solidFill>
              </a:rPr>
              <a:t>Schoolyard Biodiversity </a:t>
            </a:r>
            <a:r>
              <a:rPr lang="en-US" sz="7200" dirty="0" smtClean="0">
                <a:solidFill>
                  <a:schemeClr val="tx1"/>
                </a:solidFill>
              </a:rPr>
              <a:t>Investigation Educator Guide. (Gr. 4) </a:t>
            </a:r>
            <a:r>
              <a:rPr lang="en-US" sz="7200" dirty="0" smtClean="0">
                <a:solidFill>
                  <a:schemeClr val="tx1"/>
                </a:solidFill>
                <a:hlinkClick r:id="rId4"/>
              </a:rPr>
              <a:t>http</a:t>
            </a:r>
            <a:r>
              <a:rPr lang="en-US" sz="7200" dirty="0">
                <a:solidFill>
                  <a:schemeClr val="tx1"/>
                </a:solidFill>
                <a:hlinkClick r:id="rId4"/>
              </a:rPr>
              <a:t>://</a:t>
            </a:r>
            <a:r>
              <a:rPr lang="en-US" sz="7200" dirty="0" smtClean="0">
                <a:solidFill>
                  <a:schemeClr val="tx1"/>
                </a:solidFill>
                <a:hlinkClick r:id="rId4"/>
              </a:rPr>
              <a:t>www.fishwildlife.org/files/ConEd-Schoolyard-Biodiversity-Guide.pdf</a:t>
            </a:r>
            <a:endParaRPr lang="en-US" sz="7200" dirty="0" smtClean="0">
              <a:solidFill>
                <a:schemeClr val="tx1"/>
              </a:solidFill>
            </a:endParaRPr>
          </a:p>
          <a:p>
            <a:pPr>
              <a:spcBef>
                <a:spcPct val="0"/>
              </a:spcBef>
              <a:defRPr/>
            </a:pPr>
            <a:endParaRPr kumimoji="0" lang="en-US" sz="7200" b="1" u="none" strike="noStrike" kern="1200" cap="none" spc="0" normalizeH="0" baseline="0" noProof="0" dirty="0" smtClean="0">
              <a:ln>
                <a:noFill/>
              </a:ln>
              <a:solidFill>
                <a:schemeClr val="accent3">
                  <a:lumMod val="75000"/>
                </a:schemeClr>
              </a:solidFill>
              <a:effectLst/>
              <a:uLnTx/>
              <a:uFillTx/>
              <a:latin typeface="Candara"/>
              <a:ea typeface="+mj-ea"/>
              <a:cs typeface="Candara"/>
            </a:endParaRPr>
          </a:p>
          <a:p>
            <a:pPr>
              <a:spcBef>
                <a:spcPct val="0"/>
              </a:spcBef>
              <a:defRPr/>
            </a:pPr>
            <a:r>
              <a:rPr lang="en-US" sz="7200" b="1" dirty="0" smtClean="0">
                <a:solidFill>
                  <a:schemeClr val="accent3">
                    <a:lumMod val="75000"/>
                  </a:schemeClr>
                </a:solidFill>
                <a:latin typeface="Candara" panose="020E0502030303020204" pitchFamily="34" charset="0"/>
              </a:rPr>
              <a:t>National Wildlife Federation: </a:t>
            </a:r>
            <a:r>
              <a:rPr lang="en-US" sz="7200" dirty="0" smtClean="0">
                <a:solidFill>
                  <a:schemeClr val="tx1"/>
                </a:solidFill>
              </a:rPr>
              <a:t>Biodiversity Curriculum Connections: A comprehensive list of resources for teaching biodiversity to grades K – 12</a:t>
            </a:r>
            <a:r>
              <a:rPr lang="en-US" sz="7200" dirty="0">
                <a:solidFill>
                  <a:schemeClr val="tx1"/>
                </a:solidFill>
              </a:rPr>
              <a:t>. </a:t>
            </a:r>
            <a:r>
              <a:rPr lang="en-US" sz="7200" dirty="0">
                <a:solidFill>
                  <a:schemeClr val="tx1"/>
                </a:solidFill>
                <a:hlinkClick r:id="rId5"/>
              </a:rPr>
              <a:t>http://</a:t>
            </a:r>
            <a:r>
              <a:rPr lang="en-US" sz="7200" dirty="0" smtClean="0">
                <a:solidFill>
                  <a:schemeClr val="tx1"/>
                </a:solidFill>
                <a:hlinkClick r:id="rId5"/>
              </a:rPr>
              <a:t>www.nwf.org/Eco-Schools-USA/Become-an-Eco-School/Pathways/Biodiversity/Curriculum.aspx</a:t>
            </a:r>
            <a:endParaRPr lang="en-US" sz="7200" dirty="0" smtClean="0">
              <a:solidFill>
                <a:schemeClr val="tx1"/>
              </a:solidFill>
            </a:endParaRPr>
          </a:p>
          <a:p>
            <a:pPr>
              <a:spcBef>
                <a:spcPct val="0"/>
              </a:spcBef>
              <a:defRPr/>
            </a:pPr>
            <a:endParaRPr lang="en-US" sz="7200" dirty="0">
              <a:solidFill>
                <a:schemeClr val="tx1"/>
              </a:solidFill>
            </a:endParaRPr>
          </a:p>
          <a:p>
            <a:pPr>
              <a:spcBef>
                <a:spcPct val="0"/>
              </a:spcBef>
              <a:defRPr/>
            </a:pPr>
            <a:r>
              <a:rPr lang="en-US" sz="7200" b="1" dirty="0">
                <a:solidFill>
                  <a:schemeClr val="accent3">
                    <a:lumMod val="75000"/>
                  </a:schemeClr>
                </a:solidFill>
                <a:latin typeface="Candara" panose="020E0502030303020204" pitchFamily="34" charset="0"/>
              </a:rPr>
              <a:t>National </a:t>
            </a:r>
            <a:r>
              <a:rPr lang="en-US" sz="7200" b="1" dirty="0" smtClean="0">
                <a:solidFill>
                  <a:schemeClr val="accent3">
                    <a:lumMod val="75000"/>
                  </a:schemeClr>
                </a:solidFill>
                <a:latin typeface="Candara" panose="020E0502030303020204" pitchFamily="34" charset="0"/>
              </a:rPr>
              <a:t>Institutes of Invasive Species Science: </a:t>
            </a:r>
            <a:r>
              <a:rPr lang="en-US" sz="7200" dirty="0" smtClean="0">
                <a:solidFill>
                  <a:schemeClr val="tx1"/>
                </a:solidFill>
              </a:rPr>
              <a:t>Monitoring protocols and methods outlined for use with older students</a:t>
            </a:r>
            <a:r>
              <a:rPr lang="en-US" sz="7200" dirty="0">
                <a:solidFill>
                  <a:schemeClr val="tx1"/>
                </a:solidFill>
              </a:rPr>
              <a:t>. </a:t>
            </a:r>
            <a:r>
              <a:rPr lang="en-US" sz="7200" dirty="0">
                <a:solidFill>
                  <a:schemeClr val="tx1"/>
                </a:solidFill>
                <a:hlinkClick r:id="rId6"/>
              </a:rPr>
              <a:t>http://collaborativescience.org/DH.php?WC=/</a:t>
            </a:r>
            <a:r>
              <a:rPr lang="en-US" sz="7200" dirty="0" smtClean="0">
                <a:solidFill>
                  <a:schemeClr val="tx1"/>
                </a:solidFill>
                <a:hlinkClick r:id="rId6"/>
              </a:rPr>
              <a:t>WS/CitSci/Tutorials_Wisconsin/Tutorial3_Static.html</a:t>
            </a:r>
            <a:endParaRPr lang="en-US" sz="7200" dirty="0" smtClean="0">
              <a:solidFill>
                <a:schemeClr val="tx1"/>
              </a:solidFill>
            </a:endParaRPr>
          </a:p>
          <a:p>
            <a:pPr>
              <a:spcBef>
                <a:spcPct val="0"/>
              </a:spcBef>
              <a:defRPr/>
            </a:pPr>
            <a:endParaRPr lang="en-US" sz="7200" dirty="0">
              <a:solidFill>
                <a:schemeClr val="tx1"/>
              </a:solidFill>
            </a:endParaRPr>
          </a:p>
          <a:p>
            <a:pPr>
              <a:spcBef>
                <a:spcPct val="0"/>
              </a:spcBef>
              <a:defRPr/>
            </a:pPr>
            <a:endParaRPr kumimoji="0" lang="en-US" sz="4000" b="1" u="none" strike="noStrike" kern="1200" cap="none" spc="0" normalizeH="0" baseline="0" noProof="0" dirty="0">
              <a:ln>
                <a:noFill/>
              </a:ln>
              <a:solidFill>
                <a:schemeClr val="accent3">
                  <a:lumMod val="75000"/>
                </a:schemeClr>
              </a:solidFill>
              <a:effectLst/>
              <a:uLnTx/>
              <a:uFillTx/>
              <a:latin typeface="Candara"/>
              <a:ea typeface="+mj-ea"/>
              <a:cs typeface="Candara"/>
            </a:endParaRPr>
          </a:p>
        </p:txBody>
      </p:sp>
    </p:spTree>
    <p:extLst>
      <p:ext uri="{BB962C8B-B14F-4D97-AF65-F5344CB8AC3E}">
        <p14:creationId xmlns:p14="http://schemas.microsoft.com/office/powerpoint/2010/main" val="15194435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andara"/>
                <a:ea typeface="+mj-ea"/>
                <a:cs typeface="Candara"/>
              </a:rPr>
              <a:t>Why Measure Plant Diversity?</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8" name="Picture 7" descr="wildflowers-in-a-natural-setting.jpg"/>
          <p:cNvPicPr>
            <a:picLocks noChangeAspect="1"/>
          </p:cNvPicPr>
          <p:nvPr/>
        </p:nvPicPr>
        <p:blipFill rotWithShape="1">
          <a:blip r:embed="rId3">
            <a:extLst>
              <a:ext uri="{28A0092B-C50C-407E-A947-70E740481C1C}">
                <a14:useLocalDpi xmlns:a14="http://schemas.microsoft.com/office/drawing/2010/main" val="0"/>
              </a:ext>
            </a:extLst>
          </a:blip>
          <a:srcRect t="2832" b="5299"/>
          <a:stretch/>
        </p:blipFill>
        <p:spPr>
          <a:xfrm>
            <a:off x="4673594" y="1107440"/>
            <a:ext cx="4054901" cy="5598160"/>
          </a:xfrm>
          <a:prstGeom prst="rect">
            <a:avLst/>
          </a:prstGeom>
        </p:spPr>
      </p:pic>
      <p:pic>
        <p:nvPicPr>
          <p:cNvPr id="5126" name="Picture 6" descr="http://images.nationalgeographic.com/wpf/media-live/photos/000/003/cache/sonoran-saguaro_383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107440"/>
            <a:ext cx="4143375"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54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lympic_5946.jpg"/>
          <p:cNvPicPr>
            <a:picLocks noChangeAspect="1"/>
          </p:cNvPicPr>
          <p:nvPr/>
        </p:nvPicPr>
        <p:blipFill>
          <a:blip r:embed="rId3"/>
          <a:stretch>
            <a:fillRect/>
          </a:stretch>
        </p:blipFill>
        <p:spPr>
          <a:xfrm>
            <a:off x="4648201" y="3794760"/>
            <a:ext cx="4495799" cy="3063240"/>
          </a:xfrm>
          <a:prstGeom prst="rect">
            <a:avLst/>
          </a:prstGeom>
        </p:spPr>
      </p:pic>
      <p:pic>
        <p:nvPicPr>
          <p:cNvPr id="11" name="Picture 10" descr="files_wallpaper2_desert-landscape.jpg"/>
          <p:cNvPicPr>
            <a:picLocks noChangeAspect="1"/>
          </p:cNvPicPr>
          <p:nvPr/>
        </p:nvPicPr>
        <p:blipFill>
          <a:blip r:embed="rId4"/>
          <a:srcRect b="17223"/>
          <a:stretch>
            <a:fillRect/>
          </a:stretch>
        </p:blipFill>
        <p:spPr>
          <a:xfrm>
            <a:off x="0" y="909011"/>
            <a:ext cx="4648200" cy="2885749"/>
          </a:xfrm>
          <a:prstGeom prst="rect">
            <a:avLst/>
          </a:prstGeom>
        </p:spPr>
      </p:pic>
      <p:pic>
        <p:nvPicPr>
          <p:cNvPr id="13" name="Picture 12" descr="amazonian-landscape-with-light-shaft.jpg"/>
          <p:cNvPicPr>
            <a:picLocks noChangeAspect="1"/>
          </p:cNvPicPr>
          <p:nvPr/>
        </p:nvPicPr>
        <p:blipFill>
          <a:blip r:embed="rId5"/>
          <a:srcRect l="4752"/>
          <a:stretch>
            <a:fillRect/>
          </a:stretch>
        </p:blipFill>
        <p:spPr>
          <a:xfrm>
            <a:off x="0" y="3794760"/>
            <a:ext cx="4648201" cy="3063240"/>
          </a:xfrm>
          <a:prstGeom prst="rect">
            <a:avLst/>
          </a:prstGeom>
        </p:spPr>
      </p:pic>
      <p:pic>
        <p:nvPicPr>
          <p:cNvPr id="15" name="Picture 14" descr="rough fescue grassland in landscape.jpg"/>
          <p:cNvPicPr>
            <a:picLocks noChangeAspect="1"/>
          </p:cNvPicPr>
          <p:nvPr/>
        </p:nvPicPr>
        <p:blipFill>
          <a:blip r:embed="rId6"/>
          <a:srcRect b="4939"/>
          <a:stretch>
            <a:fillRect/>
          </a:stretch>
        </p:blipFill>
        <p:spPr>
          <a:xfrm>
            <a:off x="4648200" y="909011"/>
            <a:ext cx="4495799" cy="2895600"/>
          </a:xfrm>
          <a:prstGeom prst="rect">
            <a:avLst/>
          </a:prstGeom>
        </p:spPr>
      </p:pic>
      <p:sp>
        <p:nvSpPr>
          <p:cNvPr id="16" name="TextBox 15"/>
          <p:cNvSpPr txBox="1"/>
          <p:nvPr/>
        </p:nvSpPr>
        <p:spPr>
          <a:xfrm>
            <a:off x="2713041" y="76200"/>
            <a:ext cx="3870320" cy="646331"/>
          </a:xfrm>
          <a:prstGeom prst="rect">
            <a:avLst/>
          </a:prstGeom>
          <a:noFill/>
        </p:spPr>
        <p:txBody>
          <a:bodyPr wrap="none" rtlCol="0">
            <a:spAutoFit/>
          </a:bodyPr>
          <a:lstStyle/>
          <a:p>
            <a:r>
              <a:rPr lang="en-US" sz="3600" dirty="0" smtClean="0">
                <a:solidFill>
                  <a:srgbClr val="FFFFFF"/>
                </a:solidFill>
              </a:rPr>
              <a:t>Ecosystem Diversity</a:t>
            </a:r>
            <a:endParaRPr lang="en-US" sz="3600" dirty="0">
              <a:solidFill>
                <a:srgbClr val="FFFFFF"/>
              </a:solidFill>
            </a:endParaRPr>
          </a:p>
        </p:txBody>
      </p:sp>
      <p:sp>
        <p:nvSpPr>
          <p:cNvPr id="8"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How to Measure Plant Diversity?</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spTree>
    <p:extLst>
      <p:ext uri="{BB962C8B-B14F-4D97-AF65-F5344CB8AC3E}">
        <p14:creationId xmlns:p14="http://schemas.microsoft.com/office/powerpoint/2010/main" val="1788673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What Aspects </a:t>
            </a:r>
            <a:r>
              <a:rPr kumimoji="0" lang="en-US" sz="4000" b="1" i="0" u="none" strike="noStrike" kern="1200" cap="none" spc="0" normalizeH="0" baseline="0" noProof="0" dirty="0" smtClean="0">
                <a:ln>
                  <a:noFill/>
                </a:ln>
                <a:solidFill>
                  <a:schemeClr val="tx1"/>
                </a:solidFill>
                <a:effectLst/>
                <a:uLnTx/>
                <a:uFillTx/>
                <a:latin typeface="Candara"/>
                <a:ea typeface="+mj-ea"/>
                <a:cs typeface="Candara"/>
              </a:rPr>
              <a:t>are Measured?</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sp>
        <p:nvSpPr>
          <p:cNvPr id="9" name="Rectangle 2"/>
          <p:cNvSpPr txBox="1">
            <a:spLocks noChangeArrowheads="1"/>
          </p:cNvSpPr>
          <p:nvPr/>
        </p:nvSpPr>
        <p:spPr>
          <a:xfrm>
            <a:off x="1093172" y="881133"/>
            <a:ext cx="7565449" cy="21208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accent3">
                    <a:lumMod val="75000"/>
                  </a:schemeClr>
                </a:solidFill>
                <a:latin typeface="Candara"/>
                <a:ea typeface="+mj-ea"/>
                <a:cs typeface="Candara"/>
              </a:rPr>
              <a:t>Richness </a:t>
            </a:r>
            <a:r>
              <a:rPr lang="en-US" sz="2900" b="1" dirty="0" smtClean="0">
                <a:solidFill>
                  <a:schemeClr val="accent3">
                    <a:lumMod val="75000"/>
                  </a:schemeClr>
                </a:solidFill>
                <a:latin typeface="Candara"/>
                <a:ea typeface="+mj-ea"/>
                <a:cs typeface="Candara"/>
              </a:rPr>
              <a:t>(the number of species)</a:t>
            </a:r>
          </a:p>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accent3">
                    <a:lumMod val="75000"/>
                  </a:schemeClr>
                </a:solidFill>
                <a:latin typeface="Candara"/>
                <a:ea typeface="+mj-ea"/>
                <a:cs typeface="Candara"/>
              </a:rPr>
              <a:t>+ Abundance </a:t>
            </a:r>
            <a:r>
              <a:rPr lang="en-US" sz="2900" b="1" dirty="0" smtClean="0">
                <a:solidFill>
                  <a:schemeClr val="accent3">
                    <a:lumMod val="75000"/>
                  </a:schemeClr>
                </a:solidFill>
                <a:latin typeface="Candara"/>
                <a:ea typeface="+mj-ea"/>
                <a:cs typeface="Candara"/>
              </a:rPr>
              <a:t>(proportion of these species)</a:t>
            </a:r>
            <a:r>
              <a:rPr lang="en-US" sz="4000" b="1" dirty="0" smtClean="0">
                <a:solidFill>
                  <a:schemeClr val="accent3">
                    <a:lumMod val="75000"/>
                  </a:schemeClr>
                </a:solidFill>
                <a:latin typeface="Candara"/>
                <a:ea typeface="+mj-ea"/>
                <a:cs typeface="Candara"/>
              </a:rPr>
              <a:t> </a:t>
            </a:r>
          </a:p>
          <a:p>
            <a:pPr marL="0" marR="0" lvl="0" indent="0" defTabSz="457200" rtl="0" eaLnBrk="1" fontAlgn="auto" latinLnBrk="0" hangingPunct="1">
              <a:lnSpc>
                <a:spcPct val="100000"/>
              </a:lnSpc>
              <a:spcBef>
                <a:spcPct val="0"/>
              </a:spcBef>
              <a:spcAft>
                <a:spcPts val="0"/>
              </a:spcAft>
              <a:buClrTx/>
              <a:buSzTx/>
              <a:buFontTx/>
              <a:buNone/>
              <a:tabLst/>
              <a:defRPr/>
            </a:pPr>
            <a:endParaRPr lang="en-US" sz="4000" b="1" dirty="0">
              <a:solidFill>
                <a:schemeClr val="accent3">
                  <a:lumMod val="75000"/>
                </a:schemeClr>
              </a:solidFill>
              <a:latin typeface="Candara"/>
              <a:ea typeface="+mj-ea"/>
              <a:cs typeface="Candara"/>
            </a:endParaRPr>
          </a:p>
        </p:txBody>
      </p:sp>
      <p:sp>
        <p:nvSpPr>
          <p:cNvPr id="2" name="Rectangle 1"/>
          <p:cNvSpPr/>
          <p:nvPr/>
        </p:nvSpPr>
        <p:spPr>
          <a:xfrm>
            <a:off x="747802" y="2609850"/>
            <a:ext cx="3524250" cy="2781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05779" y="2586035"/>
            <a:ext cx="3524250" cy="2781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747802" y="2719381"/>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Isosceles Triangle 3"/>
          <p:cNvSpPr/>
          <p:nvPr/>
        </p:nvSpPr>
        <p:spPr>
          <a:xfrm>
            <a:off x="846514" y="3248021"/>
            <a:ext cx="438150" cy="428625"/>
          </a:xfrm>
          <a:prstGeom prst="triangl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1600200" y="2995612"/>
            <a:ext cx="571500" cy="571500"/>
          </a:xfrm>
          <a:prstGeom prst="star5">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e 9"/>
          <p:cNvSpPr/>
          <p:nvPr/>
        </p:nvSpPr>
        <p:spPr>
          <a:xfrm>
            <a:off x="1662113" y="4776786"/>
            <a:ext cx="447675" cy="466725"/>
          </a:xfrm>
          <a:prstGeom prst="pi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exagon 10"/>
          <p:cNvSpPr/>
          <p:nvPr/>
        </p:nvSpPr>
        <p:spPr>
          <a:xfrm>
            <a:off x="2509927" y="4067175"/>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976312" y="4057648"/>
            <a:ext cx="447675" cy="428625"/>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614737" y="4843461"/>
            <a:ext cx="447675" cy="428625"/>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a:off x="2448015" y="3428998"/>
            <a:ext cx="438150" cy="428625"/>
          </a:xfrm>
          <a:prstGeom prst="triangle">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a:off x="3559969" y="3762373"/>
            <a:ext cx="438150" cy="428625"/>
          </a:xfrm>
          <a:prstGeom prst="triangl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3224213" y="2733672"/>
            <a:ext cx="571500" cy="571500"/>
          </a:xfrm>
          <a:prstGeom prst="star5">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ie 16"/>
          <p:cNvSpPr/>
          <p:nvPr/>
        </p:nvSpPr>
        <p:spPr>
          <a:xfrm>
            <a:off x="3757613" y="3305173"/>
            <a:ext cx="447675" cy="466725"/>
          </a:xfrm>
          <a:prstGeom prst="pi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2419349" y="4814886"/>
            <a:ext cx="447675" cy="428625"/>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978818" y="3786187"/>
            <a:ext cx="447675" cy="428625"/>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3043237" y="4305300"/>
            <a:ext cx="571500" cy="571500"/>
          </a:xfrm>
          <a:prstGeom prst="star5">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Isosceles Triangle 21"/>
          <p:cNvSpPr/>
          <p:nvPr/>
        </p:nvSpPr>
        <p:spPr>
          <a:xfrm>
            <a:off x="2955220" y="3619496"/>
            <a:ext cx="438150" cy="428625"/>
          </a:xfrm>
          <a:prstGeom prst="triangl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Isosceles Triangle 22"/>
          <p:cNvSpPr/>
          <p:nvPr/>
        </p:nvSpPr>
        <p:spPr>
          <a:xfrm>
            <a:off x="1138237" y="4500556"/>
            <a:ext cx="438150" cy="428625"/>
          </a:xfrm>
          <a:prstGeom prst="triangl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019389" y="2647950"/>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1338263" y="3619498"/>
            <a:ext cx="571500" cy="571500"/>
          </a:xfrm>
          <a:prstGeom prst="star5">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a:off x="1643063" y="4281483"/>
            <a:ext cx="438150" cy="428625"/>
          </a:xfrm>
          <a:prstGeom prst="triangle">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
          <p:cNvSpPr txBox="1">
            <a:spLocks noChangeArrowheads="1"/>
          </p:cNvSpPr>
          <p:nvPr/>
        </p:nvSpPr>
        <p:spPr>
          <a:xfrm>
            <a:off x="846515" y="5588025"/>
            <a:ext cx="7565449" cy="4317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67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smtClean="0">
                <a:solidFill>
                  <a:srgbClr val="FF0000"/>
                </a:solidFill>
                <a:latin typeface="Candara"/>
                <a:ea typeface="+mj-ea"/>
                <a:cs typeface="Candara"/>
              </a:rPr>
              <a:t>Plot 1								Plot 2</a:t>
            </a:r>
            <a:endParaRPr lang="en-US" sz="4000" b="1" dirty="0">
              <a:solidFill>
                <a:srgbClr val="FF0000"/>
              </a:solidFill>
              <a:latin typeface="Candara"/>
              <a:ea typeface="+mj-ea"/>
              <a:cs typeface="Candara"/>
            </a:endParaRPr>
          </a:p>
        </p:txBody>
      </p:sp>
      <p:sp>
        <p:nvSpPr>
          <p:cNvPr id="28" name="Hexagon 27"/>
          <p:cNvSpPr/>
          <p:nvPr/>
        </p:nvSpPr>
        <p:spPr>
          <a:xfrm>
            <a:off x="4940101" y="4762494"/>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Hexagon 28"/>
          <p:cNvSpPr/>
          <p:nvPr/>
        </p:nvSpPr>
        <p:spPr>
          <a:xfrm>
            <a:off x="2631281" y="2686048"/>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937289" y="2638423"/>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881054" y="3152774"/>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xagon 31"/>
          <p:cNvSpPr/>
          <p:nvPr/>
        </p:nvSpPr>
        <p:spPr>
          <a:xfrm>
            <a:off x="10121701" y="3676646"/>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Hexagon 32"/>
          <p:cNvSpPr/>
          <p:nvPr/>
        </p:nvSpPr>
        <p:spPr>
          <a:xfrm>
            <a:off x="7685792" y="4710108"/>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xagon 33"/>
          <p:cNvSpPr/>
          <p:nvPr/>
        </p:nvSpPr>
        <p:spPr>
          <a:xfrm>
            <a:off x="6971328" y="4167185"/>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533015" y="3571870"/>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7091363" y="4814886"/>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Hexagon 36"/>
          <p:cNvSpPr/>
          <p:nvPr/>
        </p:nvSpPr>
        <p:spPr>
          <a:xfrm>
            <a:off x="7283867" y="2638423"/>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xagon 37"/>
          <p:cNvSpPr/>
          <p:nvPr/>
        </p:nvSpPr>
        <p:spPr>
          <a:xfrm>
            <a:off x="6074568" y="4776786"/>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314010" y="3648071"/>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795240" y="2686049"/>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Hexagon 40"/>
          <p:cNvSpPr/>
          <p:nvPr/>
        </p:nvSpPr>
        <p:spPr>
          <a:xfrm>
            <a:off x="4846676" y="3257548"/>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Hexagon 48"/>
          <p:cNvSpPr/>
          <p:nvPr/>
        </p:nvSpPr>
        <p:spPr>
          <a:xfrm>
            <a:off x="7019548" y="3643304"/>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520280" y="4105269"/>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892621" y="3281356"/>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Isosceles Triangle 52"/>
          <p:cNvSpPr/>
          <p:nvPr/>
        </p:nvSpPr>
        <p:spPr>
          <a:xfrm>
            <a:off x="4861937" y="4019545"/>
            <a:ext cx="438150" cy="428625"/>
          </a:xfrm>
          <a:prstGeom prst="triangl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5-Point Star 53"/>
          <p:cNvSpPr/>
          <p:nvPr/>
        </p:nvSpPr>
        <p:spPr>
          <a:xfrm>
            <a:off x="5408652" y="4019545"/>
            <a:ext cx="571500" cy="571500"/>
          </a:xfrm>
          <a:prstGeom prst="star5">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537815" y="4786306"/>
            <a:ext cx="447675" cy="428625"/>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757612" y="4305300"/>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Point Star 56"/>
          <p:cNvSpPr/>
          <p:nvPr/>
        </p:nvSpPr>
        <p:spPr>
          <a:xfrm>
            <a:off x="3712369" y="2657468"/>
            <a:ext cx="571500" cy="571500"/>
          </a:xfrm>
          <a:prstGeom prst="star5">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5-Point Star 57"/>
          <p:cNvSpPr/>
          <p:nvPr/>
        </p:nvSpPr>
        <p:spPr>
          <a:xfrm>
            <a:off x="779839" y="4714869"/>
            <a:ext cx="571500" cy="571500"/>
          </a:xfrm>
          <a:prstGeom prst="star5">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Isosceles Triangle 58"/>
          <p:cNvSpPr/>
          <p:nvPr/>
        </p:nvSpPr>
        <p:spPr>
          <a:xfrm>
            <a:off x="2886165" y="4867268"/>
            <a:ext cx="438150" cy="428625"/>
          </a:xfrm>
          <a:prstGeom prst="triangl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Isosceles Triangle 59"/>
          <p:cNvSpPr/>
          <p:nvPr/>
        </p:nvSpPr>
        <p:spPr>
          <a:xfrm>
            <a:off x="2867024" y="3190871"/>
            <a:ext cx="438150" cy="428625"/>
          </a:xfrm>
          <a:prstGeom prst="triangl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Isosceles Triangle 60"/>
          <p:cNvSpPr/>
          <p:nvPr/>
        </p:nvSpPr>
        <p:spPr>
          <a:xfrm>
            <a:off x="2028914" y="4481502"/>
            <a:ext cx="438150" cy="428625"/>
          </a:xfrm>
          <a:prstGeom prst="triangle">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Pie 61"/>
          <p:cNvSpPr/>
          <p:nvPr/>
        </p:nvSpPr>
        <p:spPr>
          <a:xfrm>
            <a:off x="1284664" y="2686048"/>
            <a:ext cx="447675" cy="466725"/>
          </a:xfrm>
          <a:prstGeom prst="pi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Oval 62"/>
          <p:cNvSpPr/>
          <p:nvPr/>
        </p:nvSpPr>
        <p:spPr>
          <a:xfrm>
            <a:off x="3283743" y="3505192"/>
            <a:ext cx="447675" cy="428625"/>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164645" y="3090860"/>
            <a:ext cx="447675" cy="428625"/>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Isosceles Triangle 65"/>
          <p:cNvSpPr/>
          <p:nvPr/>
        </p:nvSpPr>
        <p:spPr>
          <a:xfrm>
            <a:off x="7880171" y="3667119"/>
            <a:ext cx="438150" cy="428625"/>
          </a:xfrm>
          <a:prstGeom prst="triangl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Pie 66"/>
          <p:cNvSpPr/>
          <p:nvPr/>
        </p:nvSpPr>
        <p:spPr>
          <a:xfrm>
            <a:off x="6684605" y="4814882"/>
            <a:ext cx="447675" cy="466725"/>
          </a:xfrm>
          <a:prstGeom prst="pi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6120229" y="4262433"/>
            <a:ext cx="447675" cy="428625"/>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5-Point Star 68"/>
          <p:cNvSpPr/>
          <p:nvPr/>
        </p:nvSpPr>
        <p:spPr>
          <a:xfrm>
            <a:off x="6437551" y="2619373"/>
            <a:ext cx="571500" cy="571500"/>
          </a:xfrm>
          <a:prstGeom prst="star5">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Hexagon 69"/>
          <p:cNvSpPr/>
          <p:nvPr/>
        </p:nvSpPr>
        <p:spPr>
          <a:xfrm>
            <a:off x="5408652" y="2609848"/>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382458" y="3581399"/>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Hexagon 71"/>
          <p:cNvSpPr/>
          <p:nvPr/>
        </p:nvSpPr>
        <p:spPr>
          <a:xfrm>
            <a:off x="4816693" y="2619373"/>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379591" y="3128960"/>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178497" y="3148006"/>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Hexagon 74"/>
          <p:cNvSpPr/>
          <p:nvPr/>
        </p:nvSpPr>
        <p:spPr>
          <a:xfrm>
            <a:off x="6568321" y="3181341"/>
            <a:ext cx="528638" cy="476250"/>
          </a:xfrm>
          <a:prstGeom prst="hex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571402" y="4205283"/>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896391" y="3771898"/>
            <a:ext cx="447675" cy="4286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4592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Choosing a Plot</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sp>
        <p:nvSpPr>
          <p:cNvPr id="9" name="Rectangle 2"/>
          <p:cNvSpPr txBox="1">
            <a:spLocks noChangeArrowheads="1"/>
          </p:cNvSpPr>
          <p:nvPr/>
        </p:nvSpPr>
        <p:spPr>
          <a:xfrm>
            <a:off x="1058752" y="839371"/>
            <a:ext cx="7565449" cy="217868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accent3">
                    <a:lumMod val="75000"/>
                  </a:schemeClr>
                </a:solidFill>
                <a:latin typeface="Candara"/>
                <a:ea typeface="+mj-ea"/>
                <a:cs typeface="Candara"/>
              </a:rPr>
              <a:t>What types of plants? </a:t>
            </a:r>
            <a:endParaRPr lang="en-US" sz="4000" b="1" dirty="0">
              <a:solidFill>
                <a:schemeClr val="accent3">
                  <a:lumMod val="75000"/>
                </a:schemeClr>
              </a:solidFill>
              <a:latin typeface="Candara"/>
              <a:ea typeface="+mj-ea"/>
              <a:cs typeface="Candara"/>
            </a:endParaRPr>
          </a:p>
          <a:p>
            <a:pPr marL="0" marR="0" lvl="0" indent="0"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accent3">
                    <a:lumMod val="75000"/>
                  </a:schemeClr>
                </a:solidFill>
                <a:latin typeface="Candara"/>
                <a:ea typeface="+mj-ea"/>
                <a:cs typeface="Candara"/>
              </a:rPr>
              <a:t>How large of an area? </a:t>
            </a:r>
          </a:p>
          <a:p>
            <a:pPr marL="0" marR="0" lvl="0" indent="0" defTabSz="457200" rtl="0" eaLnBrk="1" fontAlgn="auto" latinLnBrk="0" hangingPunct="1">
              <a:lnSpc>
                <a:spcPct val="100000"/>
              </a:lnSpc>
              <a:spcBef>
                <a:spcPct val="0"/>
              </a:spcBef>
              <a:spcAft>
                <a:spcPts val="0"/>
              </a:spcAft>
              <a:buClrTx/>
              <a:buSzTx/>
              <a:buFontTx/>
              <a:buNone/>
              <a:tabLst/>
              <a:defRPr/>
            </a:pPr>
            <a:endParaRPr lang="en-US" sz="4000" b="1" dirty="0" smtClean="0">
              <a:solidFill>
                <a:schemeClr val="accent3">
                  <a:lumMod val="75000"/>
                </a:schemeClr>
              </a:solidFill>
              <a:latin typeface="Candara"/>
              <a:ea typeface="+mj-ea"/>
              <a:cs typeface="Candara"/>
            </a:endParaRPr>
          </a:p>
        </p:txBody>
      </p:sp>
      <p:pic>
        <p:nvPicPr>
          <p:cNvPr id="4098" name="Picture 2" descr="Monitoring Protoc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528" y="2333625"/>
            <a:ext cx="5541996" cy="35830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714" y="4629150"/>
            <a:ext cx="2373936" cy="461665"/>
          </a:xfrm>
          <a:prstGeom prst="rect">
            <a:avLst/>
          </a:prstGeom>
        </p:spPr>
        <p:txBody>
          <a:bodyPr wrap="square">
            <a:spAutoFit/>
          </a:bodyPr>
          <a:lstStyle/>
          <a:p>
            <a:pPr lvl="0">
              <a:spcBef>
                <a:spcPct val="0"/>
              </a:spcBef>
              <a:defRPr/>
            </a:pPr>
            <a:r>
              <a:rPr lang="en-US" sz="2400" b="1" dirty="0">
                <a:solidFill>
                  <a:srgbClr val="FF0000"/>
                </a:solidFill>
                <a:latin typeface="Candara"/>
                <a:cs typeface="Candara"/>
              </a:rPr>
              <a:t>10 x 10 meters</a:t>
            </a:r>
          </a:p>
        </p:txBody>
      </p:sp>
    </p:spTree>
    <p:extLst>
      <p:ext uri="{BB962C8B-B14F-4D97-AF65-F5344CB8AC3E}">
        <p14:creationId xmlns:p14="http://schemas.microsoft.com/office/powerpoint/2010/main" val="30487457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Plot Design: Transects</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3074" name="Picture 2" descr="http://8c4625.medialib.glogster.com/media/9da9af4cb1e7ebbc94ba6ca147edf63b65802696deda74eff98762924c224067/line-trans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999" y="1057276"/>
            <a:ext cx="6478103" cy="464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0544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Plot Design: Quadrats</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4098" name="Picture 2" descr="What plants to count in a quad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4118254"/>
            <a:ext cx="3187700" cy="22505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ure one: Using a quadrat and species identification charts to calculate vegetation cover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50" y="1004887"/>
            <a:ext cx="30480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nn alps quadr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04887"/>
            <a:ext cx="600075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907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7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Plot Design: Multi-scale Plots and Subplots</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2" name="Picture 2" descr="Monitoring Protoc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22" y="1400175"/>
            <a:ext cx="7434737"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77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
            <a:ext cx="3313728" cy="646331"/>
          </a:xfrm>
          <a:prstGeom prst="rect">
            <a:avLst/>
          </a:prstGeom>
          <a:noFill/>
        </p:spPr>
        <p:txBody>
          <a:bodyPr wrap="none" rtlCol="0">
            <a:spAutoFit/>
          </a:bodyPr>
          <a:lstStyle/>
          <a:p>
            <a:r>
              <a:rPr lang="en-US" sz="3600" dirty="0" smtClean="0">
                <a:solidFill>
                  <a:srgbClr val="FFFFFF"/>
                </a:solidFill>
              </a:rPr>
              <a:t>Species Diversity</a:t>
            </a:r>
            <a:endParaRPr lang="en-US" sz="3600" dirty="0">
              <a:solidFill>
                <a:srgbClr val="FFFFFF"/>
              </a:solidFill>
            </a:endParaRPr>
          </a:p>
        </p:txBody>
      </p:sp>
      <p:sp>
        <p:nvSpPr>
          <p:cNvPr id="7" name="Rectangle 2"/>
          <p:cNvSpPr txBox="1">
            <a:spLocks noChangeArrowheads="1"/>
          </p:cNvSpPr>
          <p:nvPr/>
        </p:nvSpPr>
        <p:spPr>
          <a:xfrm>
            <a:off x="747802" y="193040"/>
            <a:ext cx="7565449" cy="6463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Candara"/>
                <a:ea typeface="+mj-ea"/>
                <a:cs typeface="Candara"/>
              </a:rPr>
              <a:t>Measuring Abundance – Cover</a:t>
            </a:r>
            <a:endParaRPr kumimoji="0" lang="en-US" sz="40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1026" name="Picture 2" descr="http://hwwff.cce.cornell.edu/content/unit2/images/CanopyCover.jpg"/>
          <p:cNvPicPr>
            <a:picLocks noChangeAspect="1" noChangeArrowheads="1"/>
          </p:cNvPicPr>
          <p:nvPr/>
        </p:nvPicPr>
        <p:blipFill rotWithShape="1">
          <a:blip r:embed="rId3">
            <a:extLst>
              <a:ext uri="{28A0092B-C50C-407E-A947-70E740481C1C}">
                <a14:useLocalDpi xmlns:a14="http://schemas.microsoft.com/office/drawing/2010/main" val="0"/>
              </a:ext>
            </a:extLst>
          </a:blip>
          <a:srcRect l="8378" t="2051" r="9448"/>
          <a:stretch/>
        </p:blipFill>
        <p:spPr bwMode="auto">
          <a:xfrm>
            <a:off x="1753319" y="839371"/>
            <a:ext cx="5345787" cy="337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27114" y="4074271"/>
            <a:ext cx="4770348" cy="276999"/>
          </a:xfrm>
          <a:prstGeom prst="rect">
            <a:avLst/>
          </a:prstGeom>
          <a:noFill/>
        </p:spPr>
        <p:txBody>
          <a:bodyPr wrap="square" rtlCol="0">
            <a:spAutoFit/>
          </a:bodyPr>
          <a:lstStyle/>
          <a:p>
            <a:r>
              <a:rPr lang="en-US" sz="1200" dirty="0">
                <a:hlinkClick r:id="rId4"/>
              </a:rPr>
              <a:t>From: hwwff.cce.cornell.edu</a:t>
            </a:r>
            <a:endParaRPr lang="en-US" sz="1200" dirty="0"/>
          </a:p>
        </p:txBody>
      </p:sp>
      <p:sp>
        <p:nvSpPr>
          <p:cNvPr id="10" name="TextBox 9"/>
          <p:cNvSpPr txBox="1"/>
          <p:nvPr/>
        </p:nvSpPr>
        <p:spPr>
          <a:xfrm>
            <a:off x="745726" y="6243824"/>
            <a:ext cx="7567525" cy="461665"/>
          </a:xfrm>
          <a:prstGeom prst="rect">
            <a:avLst/>
          </a:prstGeom>
          <a:noFill/>
        </p:spPr>
        <p:txBody>
          <a:bodyPr wrap="square" rtlCol="0">
            <a:spAutoFit/>
          </a:bodyPr>
          <a:lstStyle/>
          <a:p>
            <a:pPr>
              <a:defRPr/>
            </a:pPr>
            <a:r>
              <a:rPr lang="en-US" sz="1200" dirty="0">
                <a:hlinkClick r:id="rId4"/>
              </a:rPr>
              <a:t>From: </a:t>
            </a:r>
            <a:r>
              <a:rPr lang="en-US" sz="1200" dirty="0" smtClean="0">
                <a:hlinkClick r:id="rId5"/>
              </a:rPr>
              <a:t>www.rgs.org/OurWork/Schools/Fieldwork+and+local+learning/Fieldwork+techniques/Ecosystems.htm</a:t>
            </a:r>
            <a:endParaRPr lang="en-US" sz="1200" dirty="0" smtClean="0"/>
          </a:p>
          <a:p>
            <a:pPr>
              <a:defRPr/>
            </a:pPr>
            <a:endParaRPr lang="en-US" sz="1200" dirty="0"/>
          </a:p>
        </p:txBody>
      </p:sp>
      <p:sp>
        <p:nvSpPr>
          <p:cNvPr id="11" name="Rectangle 10"/>
          <p:cNvSpPr/>
          <p:nvPr/>
        </p:nvSpPr>
        <p:spPr>
          <a:xfrm>
            <a:off x="745728" y="4532245"/>
            <a:ext cx="6024474" cy="1754326"/>
          </a:xfrm>
          <a:prstGeom prst="rect">
            <a:avLst/>
          </a:prstGeom>
        </p:spPr>
        <p:txBody>
          <a:bodyPr wrap="square">
            <a:spAutoFit/>
          </a:bodyPr>
          <a:lstStyle/>
          <a:p>
            <a:r>
              <a:rPr lang="en-US" b="1" dirty="0"/>
              <a:t>The ACFOR scale for measuring species abundance</a:t>
            </a:r>
          </a:p>
          <a:p>
            <a:r>
              <a:rPr lang="en-US" dirty="0"/>
              <a:t>A = ABUNDANT (greater than/equal to 30%) </a:t>
            </a:r>
          </a:p>
          <a:p>
            <a:r>
              <a:rPr lang="en-US" dirty="0"/>
              <a:t>C = COMMON (20 to 29%) </a:t>
            </a:r>
          </a:p>
          <a:p>
            <a:r>
              <a:rPr lang="en-US" dirty="0"/>
              <a:t>F = FREQUENT (10 to 19%) </a:t>
            </a:r>
          </a:p>
          <a:p>
            <a:r>
              <a:rPr lang="en-US" dirty="0"/>
              <a:t>O = OCCASIONAL (five to nine per cent) </a:t>
            </a:r>
          </a:p>
          <a:p>
            <a:r>
              <a:rPr lang="en-US" dirty="0"/>
              <a:t>R = RARE (one to four per cent)</a:t>
            </a:r>
          </a:p>
        </p:txBody>
      </p:sp>
    </p:spTree>
    <p:extLst>
      <p:ext uri="{BB962C8B-B14F-4D97-AF65-F5344CB8AC3E}">
        <p14:creationId xmlns:p14="http://schemas.microsoft.com/office/powerpoint/2010/main" val="2608208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1814</TotalTime>
  <Words>2259</Words>
  <Application>Microsoft Macintosh PowerPoint</Application>
  <PresentationFormat>On-screen Show (4:3)</PresentationFormat>
  <Paragraphs>99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Arizona-Sonora Desert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Franklin</dc:creator>
  <cp:lastModifiedBy>Microsoft Office User</cp:lastModifiedBy>
  <cp:revision>120</cp:revision>
  <dcterms:created xsi:type="dcterms:W3CDTF">2014-11-25T02:01:29Z</dcterms:created>
  <dcterms:modified xsi:type="dcterms:W3CDTF">2016-07-29T16:41:18Z</dcterms:modified>
</cp:coreProperties>
</file>